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1pPr>
    <a:lvl2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2pPr>
    <a:lvl3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3pPr>
    <a:lvl4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4pPr>
    <a:lvl5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5pPr>
    <a:lvl6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6pPr>
    <a:lvl7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7pPr>
    <a:lvl8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8pPr>
    <a:lvl9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2BD96C-46F0-429D-8CCD-D87212ED501E}" v="1" dt="2021-10-31T03:35:01.54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CC7B8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254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B9B9F">
              <a:alpha val="19000"/>
            </a:srgbClr>
          </a:solidFill>
        </a:fill>
      </a:tcStyle>
    </a:band2H>
    <a:firstCol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left>
          <a:right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right>
          <a:top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top>
          <a:bottom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bottom>
          <a:insideH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insideH>
          <a:insideV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0CC8A">
              <a:alpha val="31000"/>
            </a:srgbClr>
          </a:solidFill>
        </a:fill>
      </a:tcStyle>
    </a:band2H>
    <a:firstCol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0E9D7"/>
              </a:solidFill>
              <a:prstDash val="solid"/>
              <a:miter lim="400000"/>
            </a:ln>
          </a:right>
          <a:top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5815">
              <a:alpha val="7000"/>
            </a:srgbClr>
          </a:solidFill>
        </a:fill>
      </a:tcStyle>
    </a:band2H>
    <a:firstCo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2EBD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F2EBDB"/>
              </a:solidFill>
              <a:prstDash val="solid"/>
              <a:miter lim="400000"/>
            </a:ln>
          </a:left>
          <a:right>
            <a:ln w="12700" cap="flat">
              <a:solidFill>
                <a:srgbClr val="F2EBDB"/>
              </a:solidFill>
              <a:prstDash val="solid"/>
              <a:miter lim="400000"/>
            </a:ln>
          </a:right>
          <a:top>
            <a:ln w="12700" cap="flat">
              <a:solidFill>
                <a:srgbClr val="F2EBDB"/>
              </a:solidFill>
              <a:prstDash val="solid"/>
              <a:miter lim="400000"/>
            </a:ln>
          </a:top>
          <a:bottom>
            <a:ln w="12700" cap="flat">
              <a:solidFill>
                <a:srgbClr val="F2EBDB"/>
              </a:solidFill>
              <a:prstDash val="solid"/>
              <a:miter lim="400000"/>
            </a:ln>
          </a:bottom>
          <a:insideH>
            <a:ln w="12700" cap="flat">
              <a:solidFill>
                <a:srgbClr val="F2EBDB"/>
              </a:solidFill>
              <a:prstDash val="solid"/>
              <a:miter lim="400000"/>
            </a:ln>
          </a:insideH>
          <a:insideV>
            <a:ln w="12700" cap="flat">
              <a:solidFill>
                <a:srgbClr val="F2EBDB"/>
              </a:solidFill>
              <a:prstDash val="solid"/>
              <a:miter lim="400000"/>
            </a:ln>
          </a:insideV>
        </a:tcBdr>
        <a:fill>
          <a:solidFill>
            <a:srgbClr val="BCBCBC">
              <a:alpha val="24000"/>
            </a:srgbClr>
          </a:solidFill>
        </a:fill>
      </a:tcStyle>
    </a:wholeTbl>
    <a:band2H>
      <a:tcTxStyle/>
      <a:tcStyle>
        <a:tcBdr/>
        <a:fill>
          <a:solidFill>
            <a:srgbClr val="BCBCBC">
              <a:alpha val="12000"/>
            </a:srgbClr>
          </a:solidFill>
        </a:fill>
      </a:tcStyle>
    </a:band2H>
    <a:firstCo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F2EBDB"/>
              </a:solidFill>
              <a:prstDash val="solid"/>
              <a:miter lim="400000"/>
            </a:ln>
          </a:top>
          <a:bottom>
            <a:ln w="12700" cap="flat">
              <a:solidFill>
                <a:srgbClr val="F2EBDB"/>
              </a:solidFill>
              <a:prstDash val="solid"/>
              <a:miter lim="400000"/>
            </a:ln>
          </a:bottom>
          <a:insideH>
            <a:ln w="12700" cap="flat">
              <a:solidFill>
                <a:srgbClr val="F2EBDB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BCBCBC">
              <a:alpha val="24000"/>
            </a:srgbClr>
          </a:solidFill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25400" cap="flat">
              <a:solidFill>
                <a:srgbClr val="645C51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BCBCBC">
              <a:alpha val="24000"/>
            </a:srgbClr>
          </a:solidFill>
        </a:fill>
      </a:tcStyle>
    </a:lastRow>
    <a:fir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766D60"/>
              </a:solidFill>
              <a:prstDash val="solid"/>
              <a:miter lim="400000"/>
            </a:ln>
          </a:left>
          <a:right>
            <a:ln w="12700" cap="flat">
              <a:solidFill>
                <a:srgbClr val="766D6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66D60"/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D60">
              <a:alpha val="5000"/>
            </a:srgbClr>
          </a:solidFill>
        </a:fill>
      </a:tcStyle>
    </a:band2H>
    <a:firstCo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66D60"/>
              </a:solidFill>
              <a:prstDash val="solid"/>
              <a:miter lim="400000"/>
            </a:ln>
          </a:right>
          <a:top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66D60"/>
              </a:solidFill>
              <a:prstDash val="solid"/>
              <a:miter lim="400000"/>
            </a:ln>
          </a:top>
          <a:bottom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66D60"/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60" y="1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 xiao" userId="1169517e0212d956" providerId="LiveId" clId="{4B2BD96C-46F0-429D-8CCD-D87212ED501E}"/>
    <pc:docChg chg="undo redo custSel addSld delSld modSld">
      <pc:chgData name="jim xiao" userId="1169517e0212d956" providerId="LiveId" clId="{4B2BD96C-46F0-429D-8CCD-D87212ED501E}" dt="2021-10-31T03:50:27.688" v="190" actId="404"/>
      <pc:docMkLst>
        <pc:docMk/>
      </pc:docMkLst>
      <pc:sldChg chg="modSp mod">
        <pc:chgData name="jim xiao" userId="1169517e0212d956" providerId="LiveId" clId="{4B2BD96C-46F0-429D-8CCD-D87212ED501E}" dt="2021-10-31T02:31:51.645" v="13"/>
        <pc:sldMkLst>
          <pc:docMk/>
          <pc:sldMk cId="0" sldId="256"/>
        </pc:sldMkLst>
        <pc:spChg chg="mod">
          <ac:chgData name="jim xiao" userId="1169517e0212d956" providerId="LiveId" clId="{4B2BD96C-46F0-429D-8CCD-D87212ED501E}" dt="2021-10-31T02:31:51.645" v="13"/>
          <ac:spMkLst>
            <pc:docMk/>
            <pc:sldMk cId="0" sldId="256"/>
            <ac:spMk id="122" creationId="{00000000-0000-0000-0000-000000000000}"/>
          </ac:spMkLst>
        </pc:spChg>
      </pc:sldChg>
      <pc:sldChg chg="addSp delSp modSp mod modClrScheme chgLayout">
        <pc:chgData name="jim xiao" userId="1169517e0212d956" providerId="LiveId" clId="{4B2BD96C-46F0-429D-8CCD-D87212ED501E}" dt="2021-10-31T03:50:27.688" v="190" actId="404"/>
        <pc:sldMkLst>
          <pc:docMk/>
          <pc:sldMk cId="0" sldId="258"/>
        </pc:sldMkLst>
        <pc:spChg chg="add del mod ord">
          <ac:chgData name="jim xiao" userId="1169517e0212d956" providerId="LiveId" clId="{4B2BD96C-46F0-429D-8CCD-D87212ED501E}" dt="2021-10-31T03:32:04.348" v="70" actId="700"/>
          <ac:spMkLst>
            <pc:docMk/>
            <pc:sldMk cId="0" sldId="258"/>
            <ac:spMk id="2" creationId="{B0B7191E-3FB9-4B08-9B4F-7B7A7DEA9476}"/>
          </ac:spMkLst>
        </pc:spChg>
        <pc:spChg chg="mod ord">
          <ac:chgData name="jim xiao" userId="1169517e0212d956" providerId="LiveId" clId="{4B2BD96C-46F0-429D-8CCD-D87212ED501E}" dt="2021-10-31T03:44:28.740" v="136" actId="27636"/>
          <ac:spMkLst>
            <pc:docMk/>
            <pc:sldMk cId="0" sldId="258"/>
            <ac:spMk id="127" creationId="{00000000-0000-0000-0000-000000000000}"/>
          </ac:spMkLst>
        </pc:spChg>
        <pc:spChg chg="mod ord">
          <ac:chgData name="jim xiao" userId="1169517e0212d956" providerId="LiveId" clId="{4B2BD96C-46F0-429D-8CCD-D87212ED501E}" dt="2021-10-31T03:50:27.688" v="190" actId="404"/>
          <ac:spMkLst>
            <pc:docMk/>
            <pc:sldMk cId="0" sldId="258"/>
            <ac:spMk id="128" creationId="{00000000-0000-0000-0000-000000000000}"/>
          </ac:spMkLst>
        </pc:spChg>
      </pc:sldChg>
      <pc:sldChg chg="del">
        <pc:chgData name="jim xiao" userId="1169517e0212d956" providerId="LiveId" clId="{4B2BD96C-46F0-429D-8CCD-D87212ED501E}" dt="2021-10-31T03:44:15.208" v="134" actId="2696"/>
        <pc:sldMkLst>
          <pc:docMk/>
          <pc:sldMk cId="0" sldId="259"/>
        </pc:sldMkLst>
      </pc:sldChg>
      <pc:sldChg chg="modSp add mod">
        <pc:chgData name="jim xiao" userId="1169517e0212d956" providerId="LiveId" clId="{4B2BD96C-46F0-429D-8CCD-D87212ED501E}" dt="2021-10-31T03:43:52.755" v="133" actId="27636"/>
        <pc:sldMkLst>
          <pc:docMk/>
          <pc:sldMk cId="2112182600" sldId="268"/>
        </pc:sldMkLst>
        <pc:spChg chg="mod">
          <ac:chgData name="jim xiao" userId="1169517e0212d956" providerId="LiveId" clId="{4B2BD96C-46F0-429D-8CCD-D87212ED501E}" dt="2021-10-31T03:43:46.061" v="129" actId="20577"/>
          <ac:spMkLst>
            <pc:docMk/>
            <pc:sldMk cId="2112182600" sldId="268"/>
            <ac:spMk id="127" creationId="{00000000-0000-0000-0000-000000000000}"/>
          </ac:spMkLst>
        </pc:spChg>
        <pc:spChg chg="mod">
          <ac:chgData name="jim xiao" userId="1169517e0212d956" providerId="LiveId" clId="{4B2BD96C-46F0-429D-8CCD-D87212ED501E}" dt="2021-10-31T03:43:52.755" v="133" actId="27636"/>
          <ac:spMkLst>
            <pc:docMk/>
            <pc:sldMk cId="2112182600" sldId="268"/>
            <ac:spMk id="128" creationId="{00000000-0000-0000-0000-000000000000}"/>
          </ac:spMkLst>
        </pc:spChg>
      </pc:sldChg>
      <pc:sldChg chg="modSp add mod">
        <pc:chgData name="jim xiao" userId="1169517e0212d956" providerId="LiveId" clId="{4B2BD96C-46F0-429D-8CCD-D87212ED501E}" dt="2021-10-31T03:48:18.131" v="176" actId="21"/>
        <pc:sldMkLst>
          <pc:docMk/>
          <pc:sldMk cId="4176607408" sldId="269"/>
        </pc:sldMkLst>
        <pc:spChg chg="mod">
          <ac:chgData name="jim xiao" userId="1169517e0212d956" providerId="LiveId" clId="{4B2BD96C-46F0-429D-8CCD-D87212ED501E}" dt="2021-10-31T03:45:37.935" v="148" actId="20577"/>
          <ac:spMkLst>
            <pc:docMk/>
            <pc:sldMk cId="4176607408" sldId="269"/>
            <ac:spMk id="127" creationId="{00000000-0000-0000-0000-000000000000}"/>
          </ac:spMkLst>
        </pc:spChg>
        <pc:spChg chg="mod">
          <ac:chgData name="jim xiao" userId="1169517e0212d956" providerId="LiveId" clId="{4B2BD96C-46F0-429D-8CCD-D87212ED501E}" dt="2021-10-31T03:48:18.131" v="176" actId="21"/>
          <ac:spMkLst>
            <pc:docMk/>
            <pc:sldMk cId="4176607408" sldId="269"/>
            <ac:spMk id="12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eatherbooktypeembellishgld.pdf" descr="leatherbooktypeembellishgld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0" y="6972300"/>
            <a:ext cx="2771878" cy="431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3175000" y="2857500"/>
            <a:ext cx="19050000" cy="3556000"/>
          </a:xfrm>
          <a:prstGeom prst="rect">
            <a:avLst/>
          </a:prstGeom>
          <a:effectLst>
            <a:outerShdw blurRad="25400" dist="38100" dir="2700000" rotWithShape="0">
              <a:srgbClr val="6D625D">
                <a:alpha val="90000"/>
              </a:srgbClr>
            </a:outerShdw>
          </a:effectLst>
        </p:spPr>
        <p:txBody>
          <a:bodyPr anchor="b"/>
          <a:lstStyle>
            <a:lvl1pPr>
              <a:defRPr sz="10800">
                <a:solidFill>
                  <a:srgbClr val="BEA56D"/>
                </a:solidFill>
                <a:effectLst>
                  <a:outerShdw blurRad="38100" dist="254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75000" y="7747000"/>
            <a:ext cx="19050000" cy="2540000"/>
          </a:xfrm>
          <a:prstGeom prst="rect">
            <a:avLst/>
          </a:prstGeom>
          <a:effectLst>
            <a:outerShdw blurRad="25400" dist="38100" dir="2700000" rotWithShape="0">
              <a:srgbClr val="6D625D">
                <a:alpha val="90000"/>
              </a:srgbClr>
            </a:outerShdw>
          </a:effectLst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9693" y="12719050"/>
            <a:ext cx="419101" cy="457200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74900" y="8980351"/>
            <a:ext cx="19621500" cy="698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200" i="1"/>
            </a:lvl1pPr>
          </a:lstStyle>
          <a:p>
            <a:r>
              <a:t>–Johnny Appleseed</a:t>
            </a:r>
          </a:p>
        </p:txBody>
      </p:sp>
      <p:sp>
        <p:nvSpPr>
          <p:cNvPr id="96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0600"/>
            <a:ext cx="19621500" cy="876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300"/>
              </a:spcBef>
              <a:buSzTx/>
              <a:buNone/>
              <a:defRPr sz="5400" i="1"/>
            </a:lvl1pPr>
          </a:lstStyle>
          <a:p>
            <a:r>
              <a:t>“Type a quote here.” 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21"/>
          </p:nvPr>
        </p:nvSpPr>
        <p:spPr>
          <a:xfrm>
            <a:off x="-100666" y="-1981200"/>
            <a:ext cx="24601223" cy="16408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id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08150108_3243x2163.jpeg"/>
          <p:cNvSpPr>
            <a:spLocks noGrp="1"/>
          </p:cNvSpPr>
          <p:nvPr>
            <p:ph type="pic" idx="21"/>
          </p:nvPr>
        </p:nvSpPr>
        <p:spPr>
          <a:xfrm>
            <a:off x="3850765" y="-260764"/>
            <a:ext cx="16622963" cy="1108710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2044700" y="9779000"/>
            <a:ext cx="20320000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044700" y="11684000"/>
            <a:ext cx="203200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4800" i="1"/>
            </a:lvl1pPr>
            <a:lvl2pPr marL="0" indent="0" algn="ctr">
              <a:spcBef>
                <a:spcPts val="0"/>
              </a:spcBef>
              <a:buSzTx/>
              <a:buNone/>
              <a:defRPr sz="4800" i="1"/>
            </a:lvl2pPr>
            <a:lvl3pPr marL="0" indent="0" algn="ctr">
              <a:spcBef>
                <a:spcPts val="0"/>
              </a:spcBef>
              <a:buSzTx/>
              <a:buNone/>
              <a:defRPr sz="4800" i="1"/>
            </a:lvl3pPr>
            <a:lvl4pPr marL="0" indent="0" algn="ctr">
              <a:spcBef>
                <a:spcPts val="0"/>
              </a:spcBef>
              <a:buSzTx/>
              <a:buNone/>
              <a:defRPr sz="4800" i="1"/>
            </a:lvl4pPr>
            <a:lvl5pPr marL="0" indent="0" algn="ctr">
              <a:spcBef>
                <a:spcPts val="0"/>
              </a:spcBef>
              <a:buSzTx/>
              <a:buNone/>
              <a:defRPr sz="48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69750" y="128905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2032000" y="5270500"/>
            <a:ext cx="203200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69750" y="12706350"/>
            <a:ext cx="419101" cy="457200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leatherbooktypeembellishgry.pdf" descr="leatherbooktypeembellishgry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425" y="6920086"/>
            <a:ext cx="2771878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108150108_3243x2163.jpeg"/>
          <p:cNvSpPr>
            <a:spLocks noGrp="1"/>
          </p:cNvSpPr>
          <p:nvPr>
            <p:ph type="pic" idx="21"/>
          </p:nvPr>
        </p:nvSpPr>
        <p:spPr>
          <a:xfrm>
            <a:off x="11016969" y="2088583"/>
            <a:ext cx="14354838" cy="957431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762000" y="2070100"/>
            <a:ext cx="12065000" cy="44069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7810500"/>
            <a:ext cx="12065000" cy="379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 i="1"/>
            </a:lvl1pPr>
            <a:lvl2pPr marL="0" indent="0" algn="ctr">
              <a:spcBef>
                <a:spcPts val="0"/>
              </a:spcBef>
              <a:buSzTx/>
              <a:buNone/>
              <a:defRPr sz="4800" i="1"/>
            </a:lvl2pPr>
            <a:lvl3pPr marL="0" indent="0" algn="ctr">
              <a:spcBef>
                <a:spcPts val="0"/>
              </a:spcBef>
              <a:buSzTx/>
              <a:buNone/>
              <a:defRPr sz="4800" i="1"/>
            </a:lvl3pPr>
            <a:lvl4pPr marL="0" indent="0" algn="ctr">
              <a:spcBef>
                <a:spcPts val="0"/>
              </a:spcBef>
              <a:buSzTx/>
              <a:buNone/>
              <a:defRPr sz="4800" i="1"/>
            </a:lvl4pPr>
            <a:lvl5pPr marL="0" indent="0" algn="ctr">
              <a:spcBef>
                <a:spcPts val="0"/>
              </a:spcBef>
              <a:buSzTx/>
              <a:buNone/>
              <a:defRPr sz="48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108150108_3243x2163.jpeg"/>
          <p:cNvSpPr>
            <a:spLocks noGrp="1"/>
          </p:cNvSpPr>
          <p:nvPr>
            <p:ph type="pic" sz="half" idx="21"/>
          </p:nvPr>
        </p:nvSpPr>
        <p:spPr>
          <a:xfrm>
            <a:off x="10123995" y="3094123"/>
            <a:ext cx="13830301" cy="922446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032000" y="3175000"/>
            <a:ext cx="9525000" cy="9017000"/>
          </a:xfrm>
          <a:prstGeom prst="rect">
            <a:avLst/>
          </a:prstGeom>
        </p:spPr>
        <p:txBody>
          <a:bodyPr/>
          <a:lstStyle>
            <a:lvl1pPr marL="596900" indent="-596900">
              <a:spcBef>
                <a:spcPts val="5500"/>
              </a:spcBef>
              <a:buBlip>
                <a:blip r:embed="rId2"/>
              </a:buBlip>
              <a:defRPr sz="4200"/>
            </a:lvl1pPr>
            <a:lvl2pPr marL="1193800" indent="-596900">
              <a:spcBef>
                <a:spcPts val="5500"/>
              </a:spcBef>
              <a:buBlip>
                <a:blip r:embed="rId2"/>
              </a:buBlip>
              <a:defRPr sz="4200"/>
            </a:lvl2pPr>
            <a:lvl3pPr marL="1790700" indent="-596900">
              <a:spcBef>
                <a:spcPts val="5500"/>
              </a:spcBef>
              <a:buBlip>
                <a:blip r:embed="rId2"/>
              </a:buBlip>
              <a:defRPr sz="4200"/>
            </a:lvl3pPr>
            <a:lvl4pPr marL="2387600" indent="-596900">
              <a:spcBef>
                <a:spcPts val="5500"/>
              </a:spcBef>
              <a:buBlip>
                <a:blip r:embed="rId2"/>
              </a:buBlip>
              <a:defRPr sz="4200"/>
            </a:lvl4pPr>
            <a:lvl5pPr marL="2984500" indent="-596900">
              <a:spcBef>
                <a:spcPts val="5500"/>
              </a:spcBef>
              <a:buBlip>
                <a:blip r:embed="rId2"/>
              </a:buBlip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2032000" y="1778000"/>
            <a:ext cx="20320000" cy="10160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idx="21"/>
          </p:nvPr>
        </p:nvSpPr>
        <p:spPr>
          <a:xfrm>
            <a:off x="-1701800" y="755816"/>
            <a:ext cx="17883053" cy="1192755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sz="quarter" idx="22"/>
          </p:nvPr>
        </p:nvSpPr>
        <p:spPr>
          <a:xfrm>
            <a:off x="13677900" y="863600"/>
            <a:ext cx="8940800" cy="644080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half" idx="23"/>
          </p:nvPr>
        </p:nvSpPr>
        <p:spPr>
          <a:xfrm>
            <a:off x="12179300" y="5764608"/>
            <a:ext cx="10655300" cy="710353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032000" y="558800"/>
            <a:ext cx="203200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2032000" y="3810000"/>
            <a:ext cx="20320000" cy="825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69750" y="127254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1pPr>
      <a:lvl2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2pPr>
      <a:lvl3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3pPr>
      <a:lvl4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4pPr>
      <a:lvl5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5pPr>
      <a:lvl6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6pPr>
      <a:lvl7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7pPr>
      <a:lvl8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8pPr>
      <a:lvl9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9pPr>
    </p:titleStyle>
    <p:bodyStyle>
      <a:lvl1pPr marL="6858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1pPr>
      <a:lvl2pPr marL="13716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2pPr>
      <a:lvl3pPr marL="20574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3pPr>
      <a:lvl4pPr marL="27432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4pPr>
      <a:lvl5pPr marL="34290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5pPr>
      <a:lvl6pPr marL="41148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6pPr>
      <a:lvl7pPr marL="48006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7pPr>
      <a:lvl8pPr marL="54864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8pPr>
      <a:lvl9pPr marL="61722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9pPr>
    </p:bodyStyle>
    <p:otherStyle>
      <a:lvl1pPr marL="0" marR="0" indent="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Hebrew - 希伯来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Hebrew - 希伯来书</a:t>
            </a:r>
          </a:p>
        </p:txBody>
      </p:sp>
      <p:sp>
        <p:nvSpPr>
          <p:cNvPr id="122" name="高举耶稣基督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hueOff val="86101"/>
                    <a:satOff val="28726"/>
                    <a:lumOff val="15001"/>
                  </a:schemeClr>
                </a:solidFill>
              </a:defRPr>
            </a:lvl1pPr>
          </a:lstStyle>
          <a:p>
            <a:r>
              <a:rPr dirty="0" err="1"/>
              <a:t>高举耶稣基督</a:t>
            </a:r>
            <a:r>
              <a:rPr lang="en-US" dirty="0"/>
              <a:t>-</a:t>
            </a:r>
            <a:r>
              <a:rPr lang="zh-CN" altLang="en-US" dirty="0"/>
              <a:t>神终极的启示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高举耶稣 （son of Man be lifted up）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4057">
              <a:defRPr sz="5800">
                <a:effectLst/>
              </a:defRPr>
            </a:pPr>
            <a:r>
              <a:t> 高举耶稣 （son of Man be lifted up）</a:t>
            </a:r>
          </a:p>
          <a:p>
            <a:pPr defTabSz="464057">
              <a:spcBef>
                <a:spcPts val="3300"/>
              </a:spcBef>
              <a:defRPr sz="3248">
                <a:effectLst/>
              </a:defRPr>
            </a:pPr>
            <a:r>
              <a:t>道成肉身 kinsman redeemer for us only</a:t>
            </a:r>
          </a:p>
        </p:txBody>
      </p:sp>
      <p:sp>
        <p:nvSpPr>
          <p:cNvPr id="147" name="一）从基督的职分的角度来看：…"/>
          <p:cNvSpPr txBox="1">
            <a:spLocks noGrp="1"/>
          </p:cNvSpPr>
          <p:nvPr>
            <p:ph type="body" idx="1"/>
          </p:nvPr>
        </p:nvSpPr>
        <p:spPr>
          <a:xfrm>
            <a:off x="1837815" y="3810000"/>
            <a:ext cx="20320001" cy="8255000"/>
          </a:xfrm>
          <a:prstGeom prst="rect">
            <a:avLst/>
          </a:prstGeom>
        </p:spPr>
        <p:txBody>
          <a:bodyPr numCol="2" spcCol="1016000"/>
          <a:lstStyle/>
          <a:p>
            <a:pPr marL="0" indent="0" defTabSz="328040">
              <a:spcBef>
                <a:spcPts val="0"/>
              </a:spcBef>
              <a:buSzTx/>
              <a:buNone/>
              <a:defRPr sz="4100">
                <a:effectLst>
                  <a:outerShdw blurRad="10414" dist="10414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一）从基督的职分的角度来看：</a:t>
            </a:r>
          </a:p>
          <a:p>
            <a:pPr marL="0" indent="0" defTabSz="328040">
              <a:spcBef>
                <a:spcPts val="0"/>
              </a:spcBef>
              <a:buSzTx/>
              <a:buNone/>
              <a:defRPr sz="4100">
                <a:effectLst>
                  <a:outerShdw blurRad="10414" dist="10414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1. 祂是先知──神藉着祂对我们说了话（2a），祂是神最后及最完全的启示；</a:t>
            </a:r>
          </a:p>
          <a:p>
            <a:pPr marL="0" indent="0" defTabSz="328040">
              <a:spcBef>
                <a:spcPts val="0"/>
              </a:spcBef>
              <a:buSzTx/>
              <a:buNone/>
              <a:defRPr sz="4100">
                <a:effectLst>
                  <a:outerShdw blurRad="10414" dist="10414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2. 祂是祭司──祂为人成就了完全的救赎工作（3c）；</a:t>
            </a:r>
          </a:p>
          <a:p>
            <a:pPr marL="0" indent="0" defTabSz="328040">
              <a:spcBef>
                <a:spcPts val="0"/>
              </a:spcBef>
              <a:buSzTx/>
              <a:buNone/>
              <a:defRPr sz="4100">
                <a:effectLst>
                  <a:outerShdw blurRad="10414" dist="10414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3. 祂是君王──祂已坐下于神的右边（3d）。</a:t>
            </a:r>
          </a:p>
          <a:p>
            <a:pPr marL="0" indent="0" defTabSz="328040">
              <a:spcBef>
                <a:spcPts val="0"/>
              </a:spcBef>
              <a:buSzTx/>
              <a:buNone/>
              <a:defRPr sz="4100">
                <a:effectLst>
                  <a:outerShdw blurRad="10414" dist="10414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二）从基督与他人的关系的角度来看：</a:t>
            </a:r>
          </a:p>
          <a:p>
            <a:pPr marL="0" indent="0" defTabSz="328040">
              <a:spcBef>
                <a:spcPts val="0"/>
              </a:spcBef>
              <a:buSzTx/>
              <a:buNone/>
              <a:defRPr sz="4100">
                <a:effectLst>
                  <a:outerShdw blurRad="10414" dist="10414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A. 就基督与神的关系而论，</a:t>
            </a:r>
          </a:p>
          <a:p>
            <a:pPr marL="0" indent="0" defTabSz="328040">
              <a:spcBef>
                <a:spcPts val="0"/>
              </a:spcBef>
              <a:buSzTx/>
              <a:buNone/>
              <a:defRPr sz="4100">
                <a:effectLst>
                  <a:outerShdw blurRad="10414" dist="10414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1. 祂是儿子（2a），</a:t>
            </a:r>
          </a:p>
          <a:p>
            <a:pPr marL="0" indent="0" defTabSz="328040">
              <a:spcBef>
                <a:spcPts val="0"/>
              </a:spcBef>
              <a:buSzTx/>
              <a:buNone/>
              <a:defRPr sz="4100">
                <a:effectLst>
                  <a:outerShdw blurRad="10414" dist="10414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2. 是神荣耀的光辉</a:t>
            </a:r>
          </a:p>
          <a:p>
            <a:pPr marL="0" indent="0" defTabSz="328040">
              <a:spcBef>
                <a:spcPts val="0"/>
              </a:spcBef>
              <a:buSzTx/>
              <a:buNone/>
              <a:defRPr sz="4100">
                <a:effectLst>
                  <a:outerShdw blurRad="10414" dist="10414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3. 其本体的真像（3a），</a:t>
            </a:r>
          </a:p>
          <a:p>
            <a:pPr marL="0" indent="0" defTabSz="328040">
              <a:spcBef>
                <a:spcPts val="0"/>
              </a:spcBef>
              <a:buSzTx/>
              <a:buNone/>
              <a:defRPr sz="4100">
                <a:effectLst>
                  <a:outerShdw blurRad="10414" dist="10414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4. 祂坐在神的右边（3d）；</a:t>
            </a:r>
          </a:p>
          <a:p>
            <a:pPr marL="0" indent="0" defTabSz="328040">
              <a:spcBef>
                <a:spcPts val="0"/>
              </a:spcBef>
              <a:buSzTx/>
              <a:buNone/>
              <a:defRPr sz="4100">
                <a:effectLst>
                  <a:outerShdw blurRad="10414" dist="10414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B. 就基督与宇宙的关系而论，</a:t>
            </a:r>
          </a:p>
          <a:p>
            <a:pPr marL="0" lvl="4" indent="0" defTabSz="328040">
              <a:spcBef>
                <a:spcPts val="0"/>
              </a:spcBef>
              <a:buSzTx/>
              <a:buNone/>
              <a:defRPr sz="4100">
                <a:effectLst>
                  <a:outerShdw blurRad="10414" dist="10414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1. 祂是创造者（2c）、</a:t>
            </a:r>
          </a:p>
          <a:p>
            <a:pPr marL="0" lvl="4" indent="0" defTabSz="328040">
              <a:spcBef>
                <a:spcPts val="0"/>
              </a:spcBef>
              <a:buSzTx/>
              <a:buNone/>
              <a:defRPr sz="4100">
                <a:effectLst>
                  <a:outerShdw blurRad="10414" dist="10414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2. 维持及领导者（3b）、</a:t>
            </a:r>
          </a:p>
          <a:p>
            <a:pPr marL="0" lvl="4" indent="0" defTabSz="328040">
              <a:spcBef>
                <a:spcPts val="0"/>
              </a:spcBef>
              <a:buSzTx/>
              <a:buNone/>
              <a:defRPr sz="4100">
                <a:effectLst>
                  <a:outerShdw blurRad="10414" dist="10414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3. 继承者及目标（2b）；</a:t>
            </a:r>
          </a:p>
          <a:p>
            <a:pPr marL="0" indent="0" defTabSz="328040">
              <a:spcBef>
                <a:spcPts val="0"/>
              </a:spcBef>
              <a:buSzTx/>
              <a:buNone/>
              <a:defRPr sz="4100">
                <a:effectLst>
                  <a:outerShdw blurRad="10414" dist="10414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C. 就基督与人的关系而论，</a:t>
            </a:r>
          </a:p>
          <a:p>
            <a:pPr marL="0" indent="0" defTabSz="328040">
              <a:spcBef>
                <a:spcPts val="0"/>
              </a:spcBef>
              <a:buSzTx/>
              <a:buNone/>
              <a:defRPr sz="4100">
                <a:effectLst>
                  <a:outerShdw blurRad="10414" dist="10414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1. 祂是创造者（2c）、</a:t>
            </a:r>
          </a:p>
          <a:p>
            <a:pPr marL="0" indent="0" defTabSz="328040">
              <a:spcBef>
                <a:spcPts val="0"/>
              </a:spcBef>
              <a:buSzTx/>
              <a:buNone/>
              <a:defRPr sz="4100">
                <a:effectLst>
                  <a:outerShdw blurRad="10414" dist="10414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2. 人的生命所倚靠者（3b）、</a:t>
            </a:r>
          </a:p>
          <a:p>
            <a:pPr marL="0" indent="0" defTabSz="328040">
              <a:spcBef>
                <a:spcPts val="0"/>
              </a:spcBef>
              <a:buSzTx/>
              <a:buNone/>
              <a:defRPr sz="4100">
                <a:effectLst>
                  <a:outerShdw blurRad="10414" dist="10414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3. 赎罪者（3c）</a:t>
            </a:r>
          </a:p>
          <a:p>
            <a:pPr marL="0" indent="0" defTabSz="328040">
              <a:spcBef>
                <a:spcPts val="0"/>
              </a:spcBef>
              <a:buSzTx/>
              <a:buNone/>
              <a:defRPr sz="4100">
                <a:effectLst>
                  <a:outerShdw blurRad="10414" dist="10414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高举耶稣 （son of Man be lifted up）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4057">
              <a:defRPr sz="5800">
                <a:effectLst/>
              </a:defRPr>
            </a:pPr>
            <a:r>
              <a:t> 高举耶稣 （son of Man be lifted up）</a:t>
            </a:r>
          </a:p>
          <a:p>
            <a:pPr defTabSz="464057">
              <a:spcBef>
                <a:spcPts val="3300"/>
              </a:spcBef>
              <a:defRPr sz="3248">
                <a:effectLst/>
              </a:defRPr>
            </a:pPr>
            <a:r>
              <a:t>道成肉身 kinsman redeemer for us only</a:t>
            </a:r>
          </a:p>
        </p:txBody>
      </p:sp>
      <p:sp>
        <p:nvSpPr>
          <p:cNvPr id="150" name="4他所承受的名，既比天使的名更尊贵，就远超过天使。…"/>
          <p:cNvSpPr txBox="1">
            <a:spLocks noGrp="1"/>
          </p:cNvSpPr>
          <p:nvPr>
            <p:ph type="body" idx="1"/>
          </p:nvPr>
        </p:nvSpPr>
        <p:spPr>
          <a:xfrm>
            <a:off x="821796" y="2607113"/>
            <a:ext cx="22740408" cy="9896603"/>
          </a:xfrm>
          <a:prstGeom prst="rect">
            <a:avLst/>
          </a:prstGeom>
        </p:spPr>
        <p:txBody>
          <a:bodyPr/>
          <a:lstStyle/>
          <a:p>
            <a:pPr marL="0" indent="0" defTabSz="320040">
              <a:spcBef>
                <a:spcPts val="0"/>
              </a:spcBef>
              <a:buSzTx/>
              <a:buNone/>
              <a:defRPr sz="4000">
                <a:effectLst>
                  <a:outerShdw blurRad="10160" dist="10160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4他所承受的名，既比天使的名更尊贵，就远超过天使。</a:t>
            </a:r>
          </a:p>
          <a:p>
            <a:pPr marL="0" indent="0" defTabSz="320040">
              <a:spcBef>
                <a:spcPts val="0"/>
              </a:spcBef>
              <a:buSzTx/>
              <a:buNone/>
              <a:defRPr sz="4000">
                <a:effectLst>
                  <a:outerShdw blurRad="10160" dist="10160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5所有的天使，　神从来对哪一个说：“你是我的儿子，我今日生你”？</a:t>
            </a:r>
          </a:p>
          <a:p>
            <a:pPr marL="0" indent="0" defTabSz="320040">
              <a:spcBef>
                <a:spcPts val="0"/>
              </a:spcBef>
              <a:buSzTx/>
              <a:buNone/>
              <a:defRPr sz="4000">
                <a:effectLst>
                  <a:outerShdw blurRad="10160" dist="10160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又指着哪一个说：“我要作他的父，他要作我的子”？</a:t>
            </a:r>
          </a:p>
          <a:p>
            <a:pPr marL="0" indent="0" defTabSz="320040">
              <a:spcBef>
                <a:spcPts val="0"/>
              </a:spcBef>
              <a:buSzTx/>
              <a:buNone/>
              <a:defRPr sz="4000">
                <a:effectLst>
                  <a:outerShdw blurRad="10160" dist="10160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6再者，　神使长子到世上来的时候（或作：“神再使长子到世上来的时候”），就说：</a:t>
            </a:r>
          </a:p>
          <a:p>
            <a:pPr marL="0" indent="0" defTabSz="320040">
              <a:spcBef>
                <a:spcPts val="0"/>
              </a:spcBef>
              <a:buSzTx/>
              <a:buNone/>
              <a:defRPr sz="4000">
                <a:effectLst>
                  <a:outerShdw blurRad="10160" dist="10160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“　神的使者都要拜他。”</a:t>
            </a:r>
          </a:p>
          <a:p>
            <a:pPr marL="0" indent="0" defTabSz="320040">
              <a:spcBef>
                <a:spcPts val="0"/>
              </a:spcBef>
              <a:buSzTx/>
              <a:buNone/>
              <a:defRPr sz="4000">
                <a:effectLst>
                  <a:outerShdw blurRad="10160" dist="10160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7论到使者，又说：“　神以风为使者，以火焰为仆役。”</a:t>
            </a:r>
          </a:p>
          <a:p>
            <a:pPr marL="0" indent="0" defTabSz="320040">
              <a:spcBef>
                <a:spcPts val="0"/>
              </a:spcBef>
              <a:buSzTx/>
              <a:buNone/>
              <a:defRPr sz="4000">
                <a:effectLst>
                  <a:outerShdw blurRad="10160" dist="10160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8论到子却说：“　神啊，你的宝座是永永远远的，你的国权是正直的。</a:t>
            </a:r>
          </a:p>
          <a:p>
            <a:pPr marL="0" indent="0" defTabSz="320040">
              <a:spcBef>
                <a:spcPts val="0"/>
              </a:spcBef>
              <a:buSzTx/>
              <a:buNone/>
              <a:defRPr sz="4000">
                <a:effectLst>
                  <a:outerShdw blurRad="10160" dist="10160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9你喜爱公义，恨恶罪恶，所以　神，就是你的　神，用喜乐油膏你，胜过膏你的同伴。”</a:t>
            </a:r>
          </a:p>
          <a:p>
            <a:pPr marL="0" indent="0" defTabSz="320040">
              <a:spcBef>
                <a:spcPts val="0"/>
              </a:spcBef>
              <a:buSzTx/>
              <a:buNone/>
              <a:defRPr sz="4000">
                <a:effectLst>
                  <a:outerShdw blurRad="10160" dist="10160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10又说：“主啊，你起初立了地的根基，天也是你手所造的。</a:t>
            </a:r>
          </a:p>
          <a:p>
            <a:pPr marL="0" indent="0" defTabSz="320040">
              <a:spcBef>
                <a:spcPts val="0"/>
              </a:spcBef>
              <a:buSzTx/>
              <a:buNone/>
              <a:defRPr sz="4000">
                <a:effectLst>
                  <a:outerShdw blurRad="10160" dist="10160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11天地都要灭没，你却要长存；天地都要像衣服渐渐旧了，</a:t>
            </a:r>
          </a:p>
          <a:p>
            <a:pPr marL="0" indent="0" defTabSz="320040">
              <a:spcBef>
                <a:spcPts val="0"/>
              </a:spcBef>
              <a:buSzTx/>
              <a:buNone/>
              <a:defRPr sz="4000">
                <a:effectLst>
                  <a:outerShdw blurRad="10160" dist="10160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12你要将天地卷起来，像一件外衣，天地就都改变了。惟有你永不改变，你的年数没有穷尽。”</a:t>
            </a:r>
          </a:p>
          <a:p>
            <a:pPr marL="0" indent="0" defTabSz="320040">
              <a:spcBef>
                <a:spcPts val="0"/>
              </a:spcBef>
              <a:buSzTx/>
              <a:buNone/>
              <a:defRPr sz="4000">
                <a:effectLst>
                  <a:outerShdw blurRad="10160" dist="10160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13所有的天使，　神从来对哪一个说：“你坐在我的右边，等我使你仇敌作你的脚凳”？</a:t>
            </a:r>
          </a:p>
          <a:p>
            <a:pPr marL="0" indent="0" defTabSz="320040">
              <a:spcBef>
                <a:spcPts val="0"/>
              </a:spcBef>
              <a:buSzTx/>
              <a:buNone/>
              <a:defRPr sz="4000">
                <a:effectLst>
                  <a:outerShdw blurRad="10160" dist="10160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14天使岂不都是服役的灵、奉差遣为那将要承受救恩的人效力吗？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高举耶稣 （son of Man be lifted up）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4057">
              <a:defRPr sz="5800">
                <a:effectLst/>
              </a:defRPr>
            </a:pPr>
            <a:r>
              <a:t> 高举耶稣 （son of Man be lifted up）</a:t>
            </a:r>
          </a:p>
          <a:p>
            <a:pPr defTabSz="464057">
              <a:spcBef>
                <a:spcPts val="3300"/>
              </a:spcBef>
              <a:defRPr sz="3248">
                <a:effectLst/>
              </a:defRPr>
            </a:pPr>
            <a:r>
              <a:t>道成肉身 kinsman redeemer for us only</a:t>
            </a:r>
          </a:p>
        </p:txBody>
      </p:sp>
      <p:sp>
        <p:nvSpPr>
          <p:cNvPr id="153" name="１．更尊贵的名-（1:4）他所承受的名，既比天使的名更尊贵，就远超过天使。4 圣经中用了许多不同的名称称呼基督，都是比天使的名更尊贵而超越，比较普通的如：主、主耶稣基督、万主之主、万王之王、羔羊（启17:14）、救主、中保（提前2:3-5）、独一的神（犹24）、世界的光（约8:12）、父怀里的独生子（约1:18）。一种名称常常代表一种资格和地位，基督的名既比天使更尊贵，当然也比天使更超越了。…"/>
          <p:cNvSpPr txBox="1">
            <a:spLocks noGrp="1"/>
          </p:cNvSpPr>
          <p:nvPr>
            <p:ph type="body" idx="1"/>
          </p:nvPr>
        </p:nvSpPr>
        <p:spPr>
          <a:xfrm>
            <a:off x="1088595" y="2989199"/>
            <a:ext cx="22740408" cy="9896602"/>
          </a:xfrm>
          <a:prstGeom prst="rect">
            <a:avLst/>
          </a:prstGeom>
        </p:spPr>
        <p:txBody>
          <a:bodyPr/>
          <a:lstStyle/>
          <a:p>
            <a:pPr marL="0" indent="0" defTabSz="776097">
              <a:spcBef>
                <a:spcPts val="0"/>
              </a:spcBef>
              <a:buSzTx/>
              <a:buNone/>
              <a:defRPr sz="9700">
                <a:effectLst>
                  <a:outerShdw blurRad="24638" dist="24638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endParaRPr/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１．更尊贵的名-（</a:t>
            </a:r>
            <a:r>
              <a:t>1:4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</a:t>
            </a:r>
            <a:r>
              <a:rPr u="sng">
                <a:latin typeface="Arial Unicode MS"/>
                <a:ea typeface="Arial Unicode MS"/>
                <a:cs typeface="Arial Unicode MS"/>
                <a:sym typeface="Arial Unicode MS"/>
              </a:rPr>
              <a:t>他所承受的名，既比天使的名更尊贵，就远超过天使。</a:t>
            </a:r>
            <a:r>
              <a:t>4 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圣经中用了许多不同的名称称呼基督，都是比天使的名更尊贵而超越，比较普通的如：主、主耶稣基督、万主之主、万王之王、羔羊（启</a:t>
            </a:r>
            <a:r>
              <a:t>17:14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）、救主、中保（提前</a:t>
            </a:r>
            <a:r>
              <a:t>2:3-5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）、独一的神（犹</a:t>
            </a:r>
            <a:r>
              <a:t>24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）、世界的光（约</a:t>
            </a:r>
            <a:r>
              <a:t>8:12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）、父怀里的独生子（约</a:t>
            </a:r>
            <a:r>
              <a:t>1:18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）。一种名称常常代表一种资格和地位，基督的名既比天使更尊贵，当然也比天使更超越了。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Arial Unicode MS"/>
              <a:ea typeface="Arial Unicode MS"/>
              <a:cs typeface="Arial Unicode MS"/>
              <a:sym typeface="Arial Unicode MS"/>
            </a:endParaRP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基督的名比天使更尊贵；不但因为祂的名所代表的涵义，表明祂有更高的地位、权柄、荣耀、功勋，非天使所能比，也因为祂的名有更奇妙独特的功效。祂的名可使一切信奉靠赖祂的人得救（徒</a:t>
            </a:r>
            <a:r>
              <a:t>4:12;13:39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），使我们的祷告蒙应允（约</a:t>
            </a:r>
            <a:r>
              <a:t>14:13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）没有任何一个天使的名有这样的功效。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Arial Unicode MS"/>
              <a:ea typeface="Arial Unicode MS"/>
              <a:cs typeface="Arial Unicode MS"/>
              <a:sym typeface="Arial Unicode MS"/>
            </a:endParaRP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２．神子的身份（</a:t>
            </a:r>
            <a:r>
              <a:t>1:5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</a:t>
            </a:r>
            <a:r>
              <a:t> 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（参诗</a:t>
            </a:r>
            <a:r>
              <a:t>2:7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</a:t>
            </a:r>
            <a:r>
              <a:rPr u="sng">
                <a:latin typeface="Arial Unicode MS"/>
                <a:ea typeface="Arial Unicode MS"/>
                <a:cs typeface="Arial Unicode MS"/>
                <a:sym typeface="Arial Unicode MS"/>
              </a:rPr>
              <a:t>“你是我的儿子，我今日生你</a:t>
            </a:r>
            <a: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，这句话引自诗篇</a:t>
            </a:r>
            <a:r>
              <a:t>2:7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，使徒保罗曾引证这节圣经论主的复活（徒</a:t>
            </a:r>
            <a:r>
              <a:t>13:33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，因基督虽然在创世以前已经是神的儿子，但道成肉身的基督，在祂复活的日子就更显明是神的儿子了。在此本书也引这句话，证明基督是神的儿子，其用意除了要证明，基督是神的儿子高过天使这种讲法决不是著者凭自己意思说的，乃是神亲自说的；并且也表明基督是神的儿子，是有死而复活的事实可证明的（罗</a:t>
            </a:r>
            <a:r>
              <a:t>1:4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Arial Unicode MS"/>
              <a:ea typeface="Arial Unicode MS"/>
              <a:cs typeface="Arial Unicode MS"/>
              <a:sym typeface="Arial Unicode MS"/>
            </a:endParaRP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３．崇高的地位（</a:t>
            </a:r>
            <a:r>
              <a:t>1:6-7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）这两节有两方面的事实证明基督高于天使：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Ａ．是受天使敬拜的（</a:t>
            </a:r>
            <a:r>
              <a:t>1:6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</a:t>
            </a:r>
            <a:r>
              <a:rPr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u="sng">
                <a:latin typeface="Arial Unicode MS"/>
                <a:ea typeface="Arial Unicode MS"/>
                <a:cs typeface="Arial Unicode MS"/>
                <a:sym typeface="Arial Unicode MS"/>
              </a:rPr>
              <a:t>神的使者都要拜衪</a:t>
            </a:r>
            <a:r>
              <a:rPr>
                <a:latin typeface="Arial"/>
                <a:ea typeface="Arial"/>
                <a:cs typeface="Arial"/>
                <a:sym typeface="Arial"/>
              </a:rP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（诗</a:t>
            </a:r>
            <a:r>
              <a:rPr>
                <a:latin typeface="Arial"/>
                <a:ea typeface="Arial"/>
                <a:cs typeface="Arial"/>
                <a:sym typeface="Arial"/>
              </a:rPr>
              <a:t>97:7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）。在此作者是指当有一天神要</a:t>
            </a:r>
            <a:r>
              <a:rPr>
                <a:latin typeface="Arial"/>
                <a:ea typeface="Arial"/>
                <a:cs typeface="Arial"/>
                <a:sym typeface="Arial"/>
              </a:rPr>
              <a:t>“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再一次</a:t>
            </a:r>
            <a:r>
              <a:rPr>
                <a:latin typeface="Arial"/>
                <a:ea typeface="Arial"/>
                <a:cs typeface="Arial"/>
                <a:sym typeface="Arial"/>
              </a:rP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使</a:t>
            </a:r>
            <a:r>
              <a:rPr>
                <a:latin typeface="Arial"/>
                <a:ea typeface="Arial"/>
                <a:cs typeface="Arial"/>
                <a:sym typeface="Arial"/>
              </a:rPr>
              <a:t>“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长子到世上来的时候</a:t>
            </a:r>
            <a:r>
              <a:rPr>
                <a:latin typeface="Arial"/>
                <a:ea typeface="Arial"/>
                <a:cs typeface="Arial"/>
                <a:sym typeface="Arial"/>
              </a:rPr>
              <a:t>”</a:t>
            </a: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B．</a:t>
            </a:r>
            <a:r>
              <a:t> 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是受天使服侍的（</a:t>
            </a:r>
            <a:r>
              <a:t>1:7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</a:t>
            </a:r>
            <a:r>
              <a:rPr u="sng">
                <a:latin typeface="Arial Unicode MS"/>
                <a:ea typeface="Arial Unicode MS"/>
                <a:cs typeface="Arial Unicode MS"/>
                <a:sym typeface="Arial Unicode MS"/>
              </a:rPr>
              <a:t>神以风为使者，以火焰为仆役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。本节引自诗篇</a:t>
            </a:r>
            <a:r>
              <a:t>104:4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；天使不过是神的仆役，奉行神的命令，正如神以风和火焰为“仆役</a:t>
            </a:r>
            <a: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，成就祂的旨意一样；但基督乃与神同等，是发命令的，不是接受天使命令的，是受天使的服役，不是为天使服役的。神的儿子基督，乃是与神一样，绝非天使所能比拟的。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Arial Unicode MS"/>
              <a:ea typeface="Arial Unicode MS"/>
              <a:cs typeface="Arial Unicode MS"/>
              <a:sym typeface="Arial Unicode MS"/>
            </a:endParaRP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４．超越的王权（</a:t>
            </a:r>
            <a:r>
              <a:t>1:8-9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Ａ．永远的宝座（</a:t>
            </a:r>
            <a:r>
              <a:t>1:8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）“</a:t>
            </a:r>
            <a:r>
              <a:rPr u="sng">
                <a:latin typeface="Arial Unicode MS"/>
                <a:ea typeface="Arial Unicode MS"/>
                <a:cs typeface="Arial Unicode MS"/>
                <a:sym typeface="Arial Unicode MS"/>
              </a:rPr>
              <a:t>你的宝座是永永远远的</a:t>
            </a:r>
            <a: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，本节引自诗篇</a:t>
            </a:r>
            <a:r>
              <a:t>45:6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；宝座代表王权。世上没有一个“宝座</a:t>
            </a:r>
            <a: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是永永远远的，因为世上没有一种王权能永远维持；但基督的宝座是永永远远的，因为祂的王权永远不能推翻，不会动摇或改变。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Arial Unicode MS"/>
              <a:ea typeface="Arial Unicode MS"/>
              <a:cs typeface="Arial Unicode MS"/>
              <a:sym typeface="Arial Unicode MS"/>
            </a:endParaRP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Ｂ．正直的国权（</a:t>
            </a:r>
            <a:r>
              <a:t>1:8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下</a:t>
            </a:r>
            <a:r>
              <a:t>-9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</a:t>
            </a:r>
            <a:r>
              <a:t>8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下</a:t>
            </a:r>
            <a:r>
              <a:t>9 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“</a:t>
            </a:r>
            <a:r>
              <a:rPr sz="1018" u="sng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</a:rPr>
              <a:t>你喜爱公义，恨恶罪恶；所以神，就是你的神，用</a:t>
            </a:r>
            <a:r>
              <a:rPr u="sng">
                <a:latin typeface="Arial Unicode MS"/>
                <a:ea typeface="Arial Unicode MS"/>
                <a:cs typeface="Arial Unicode MS"/>
                <a:sym typeface="Arial Unicode MS"/>
              </a:rPr>
              <a:t>喜乐油膏</a:t>
            </a:r>
            <a:r>
              <a:rPr sz="1018" u="sng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</a:rPr>
              <a:t>你，胜过膏你的同</a:t>
            </a:r>
            <a:r>
              <a:rPr sz="1018" u="sng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Microsoft YaHei"/>
                <a:ea typeface="Microsoft YaHei"/>
                <a:cs typeface="Microsoft YaHei"/>
                <a:sym typeface="Microsoft YaHei"/>
              </a:rPr>
              <a:t>伴</a:t>
            </a:r>
            <a: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，诗篇 45:7这是他正直的德性，这种正直的性格与祂正直的国权相称。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在此说“用喜乐油膏你</a:t>
            </a:r>
            <a: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，就是神膏基督为王的意思。乃是神亲自膏膏的。神所用的油，不是香料调制的圣膏油，乃是神圣灵的恩膏；神所赐给祂的圣灵，是没有限量的（约</a:t>
            </a:r>
            <a:r>
              <a:t>3:34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Arial Unicode MS"/>
              <a:ea typeface="Arial Unicode MS"/>
              <a:cs typeface="Arial Unicode MS"/>
              <a:sym typeface="Arial Unicode MS"/>
            </a:endParaRP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５．创造的永能（</a:t>
            </a:r>
            <a:r>
              <a:t>1:10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）你起初立了地的根基，天也是你手所造的</a:t>
            </a:r>
            <a:r>
              <a:t>10 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这节圣经引自诗</a:t>
            </a:r>
            <a:r>
              <a:t>102:25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。本节显明主是天地宇宙的创造者，在此所说“你起初立了地的根基</a:t>
            </a:r>
            <a: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，这“根基</a:t>
            </a:r>
            <a: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二字，并非表示圣经对“地</a:t>
            </a:r>
            <a: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的观念，就像人对房屋的观念那样，先打好地基，然后在上面建造。这“根基</a:t>
            </a:r>
            <a: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二字的用法，只是用以形容主创造能力的伟大，那与我们同属受造者的天使，岂能与祂比拟呢？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Arial Unicode MS"/>
              <a:ea typeface="Arial Unicode MS"/>
              <a:cs typeface="Arial Unicode MS"/>
              <a:sym typeface="Arial Unicode MS"/>
            </a:endParaRP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６．无穷的年数（</a:t>
            </a:r>
            <a:r>
              <a:t>1:11-12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</a:t>
            </a:r>
            <a:r>
              <a:t>11-12 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这两节圣经引自诗</a:t>
            </a:r>
            <a:r>
              <a:t>102:26-27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。这“长存</a:t>
            </a:r>
            <a: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不但可以用来瞻望将来</a:t>
            </a:r>
            <a:r>
              <a:t>──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祂是永存不改的；也可以用来追溯已往</a:t>
            </a:r>
            <a:r>
              <a:t>──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祂也是永存未变的。因为祂是自有永有（出</a:t>
            </a:r>
            <a:r>
              <a:t>3:14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），无始无终（来</a:t>
            </a:r>
            <a:r>
              <a:t>7:3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），未有时间的起头之前（约</a:t>
            </a:r>
            <a:r>
              <a:t>1:1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Arial Unicode MS"/>
              <a:ea typeface="Arial Unicode MS"/>
              <a:cs typeface="Arial Unicode MS"/>
              <a:sym typeface="Arial Unicode MS"/>
            </a:endParaRP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７．得胜的荣耀（</a:t>
            </a:r>
            <a:r>
              <a:t>1:13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</a:t>
            </a:r>
            <a:r>
              <a:t>13 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“最后一个引句在描述圣子超越的地位诗</a:t>
            </a:r>
            <a:r>
              <a:t>110:1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：</a:t>
            </a:r>
            <a:r>
              <a:rPr>
                <a:latin typeface="Arial"/>
                <a:ea typeface="Arial"/>
                <a:cs typeface="Arial"/>
                <a:sym typeface="Arial"/>
              </a:rPr>
              <a:t>“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所有的天使，神从来对那一个说，</a:t>
            </a:r>
            <a:r>
              <a:rPr>
                <a:latin typeface="Arial"/>
                <a:ea typeface="Arial"/>
                <a:cs typeface="Arial"/>
                <a:sym typeface="Arial"/>
              </a:rPr>
              <a:t>‘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你坐在我的右边，等我使你仇敌作你的脚凳。</a:t>
            </a:r>
            <a:r>
              <a:rPr>
                <a:latin typeface="Arial"/>
                <a:ea typeface="Arial"/>
                <a:cs typeface="Arial"/>
                <a:sym typeface="Arial"/>
              </a:rPr>
              <a:t>’”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于是我们看到，圣子最后登上宝座，在那里等待一切仇敌臣服在祂的治理之下</a:t>
            </a: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。</a:t>
            </a:r>
          </a:p>
        </p:txBody>
      </p:sp>
      <p:pic>
        <p:nvPicPr>
          <p:cNvPr id="154" name="TextDescription automatically generated" descr="Text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95" y="2989199"/>
            <a:ext cx="22638681" cy="5495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高举耶稣 （son of Man be lifted up）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4057">
              <a:defRPr sz="5800">
                <a:effectLst/>
              </a:defRPr>
            </a:pPr>
            <a:r>
              <a:t> 高举耶稣 （son of Man be lifted up）</a:t>
            </a:r>
          </a:p>
          <a:p>
            <a:pPr defTabSz="464057">
              <a:spcBef>
                <a:spcPts val="3300"/>
              </a:spcBef>
              <a:defRPr sz="3248">
                <a:effectLst/>
              </a:defRPr>
            </a:pPr>
            <a:r>
              <a:t>道成肉身 kinsman redeemer for us only</a:t>
            </a:r>
          </a:p>
        </p:txBody>
      </p:sp>
      <p:sp>
        <p:nvSpPr>
          <p:cNvPr id="157" name="１．更尊贵的名-（1:4）他所承受的名，既比天使的名更尊贵，就远超过天使。4 圣经中用了许多不同的名称称呼基督，都是比天使的名更尊贵而超越，比较普通的如：主、主耶稣基督、万主之主、万王之王、羔羊（启17:14）、救主、中保（提前2:3-5）、独一的神（犹24）、世界的光（约8:12）、父怀里的独生子（约1:18）。一种名称常常代表一种资格和地位，基督的名既比天使更尊贵，当然也比天使更超越了。…"/>
          <p:cNvSpPr txBox="1">
            <a:spLocks noGrp="1"/>
          </p:cNvSpPr>
          <p:nvPr>
            <p:ph type="body" idx="1"/>
          </p:nvPr>
        </p:nvSpPr>
        <p:spPr>
          <a:xfrm>
            <a:off x="1088595" y="2989199"/>
            <a:ext cx="22740408" cy="9896602"/>
          </a:xfrm>
          <a:prstGeom prst="rect">
            <a:avLst/>
          </a:prstGeom>
        </p:spPr>
        <p:txBody>
          <a:bodyPr/>
          <a:lstStyle/>
          <a:p>
            <a:pPr marL="0" indent="0" defTabSz="776097">
              <a:spcBef>
                <a:spcPts val="0"/>
              </a:spcBef>
              <a:buSzTx/>
              <a:buNone/>
              <a:defRPr sz="9700">
                <a:effectLst>
                  <a:outerShdw blurRad="24638" dist="24638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endParaRPr/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１．更尊贵的名-（</a:t>
            </a:r>
            <a:r>
              <a:t>1:4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</a:t>
            </a:r>
            <a:r>
              <a:rPr u="sng">
                <a:latin typeface="Arial Unicode MS"/>
                <a:ea typeface="Arial Unicode MS"/>
                <a:cs typeface="Arial Unicode MS"/>
                <a:sym typeface="Arial Unicode MS"/>
              </a:rPr>
              <a:t>他所承受的名，既比天使的名更尊贵，就远超过天使。</a:t>
            </a:r>
            <a:r>
              <a:t>4 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圣经中用了许多不同的名称称呼基督，都是比天使的名更尊贵而超越，比较普通的如：主、主耶稣基督、万主之主、万王之王、羔羊（启</a:t>
            </a:r>
            <a:r>
              <a:t>17:14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）、救主、中保（提前</a:t>
            </a:r>
            <a:r>
              <a:t>2:3-5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）、独一的神（犹</a:t>
            </a:r>
            <a:r>
              <a:t>24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）、世界的光（约</a:t>
            </a:r>
            <a:r>
              <a:t>8:12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）、父怀里的独生子（约</a:t>
            </a:r>
            <a:r>
              <a:t>1:18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）。一种名称常常代表一种资格和地位，基督的名既比天使更尊贵，当然也比天使更超越了。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Arial Unicode MS"/>
              <a:ea typeface="Arial Unicode MS"/>
              <a:cs typeface="Arial Unicode MS"/>
              <a:sym typeface="Arial Unicode MS"/>
            </a:endParaRP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基督的名比天使更尊贵；不但因为祂的名所代表的涵义，表明祂有更高的地位、权柄、荣耀、功勋，非天使所能比，也因为祂的名有更奇妙独特的功效。祂的名可使一切信奉靠赖祂的人得救（徒</a:t>
            </a:r>
            <a:r>
              <a:t>4:12;13:39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），使我们的祷告蒙应允（约</a:t>
            </a:r>
            <a:r>
              <a:t>14:13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）没有任何一个天使的名有这样的功效。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Arial Unicode MS"/>
              <a:ea typeface="Arial Unicode MS"/>
              <a:cs typeface="Arial Unicode MS"/>
              <a:sym typeface="Arial Unicode MS"/>
            </a:endParaRP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２．神子的身份（</a:t>
            </a:r>
            <a:r>
              <a:t>1:5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</a:t>
            </a:r>
            <a:r>
              <a:t> 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（参诗</a:t>
            </a:r>
            <a:r>
              <a:t>2:7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</a:t>
            </a:r>
            <a:r>
              <a:rPr u="sng">
                <a:latin typeface="Arial Unicode MS"/>
                <a:ea typeface="Arial Unicode MS"/>
                <a:cs typeface="Arial Unicode MS"/>
                <a:sym typeface="Arial Unicode MS"/>
              </a:rPr>
              <a:t>“你是我的儿子，我今日生你</a:t>
            </a:r>
            <a: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，这句话引自诗篇</a:t>
            </a:r>
            <a:r>
              <a:t>2:7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，使徒保罗曾引证这节圣经论主的复活（徒</a:t>
            </a:r>
            <a:r>
              <a:t>13:33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，因基督虽然在创世以前已经是神的儿子，但道成肉身的基督，在祂复活的日子就更显明是神的儿子了。在此本书也引这句话，证明基督是神的儿子，其用意除了要证明，基督是神的儿子高过天使这种讲法决不是著者凭自己意思说的，乃是神亲自说的；并且也表明基督是神的儿子，是有死而复活的事实可证明的（罗</a:t>
            </a:r>
            <a:r>
              <a:t>1:4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Arial Unicode MS"/>
              <a:ea typeface="Arial Unicode MS"/>
              <a:cs typeface="Arial Unicode MS"/>
              <a:sym typeface="Arial Unicode MS"/>
            </a:endParaRP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３．崇高的地位（</a:t>
            </a:r>
            <a:r>
              <a:t>1:6-7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）这两节有两方面的事实证明基督高于天使：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Ａ．是受天使敬拜的（</a:t>
            </a:r>
            <a:r>
              <a:t>1:6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</a:t>
            </a:r>
            <a:r>
              <a:rPr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u="sng">
                <a:latin typeface="Arial Unicode MS"/>
                <a:ea typeface="Arial Unicode MS"/>
                <a:cs typeface="Arial Unicode MS"/>
                <a:sym typeface="Arial Unicode MS"/>
              </a:rPr>
              <a:t>神的使者都要拜衪</a:t>
            </a:r>
            <a:r>
              <a:rPr>
                <a:latin typeface="Arial"/>
                <a:ea typeface="Arial"/>
                <a:cs typeface="Arial"/>
                <a:sym typeface="Arial"/>
              </a:rP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（诗</a:t>
            </a:r>
            <a:r>
              <a:rPr>
                <a:latin typeface="Arial"/>
                <a:ea typeface="Arial"/>
                <a:cs typeface="Arial"/>
                <a:sym typeface="Arial"/>
              </a:rPr>
              <a:t>97:7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）。在此作者是指当有一天神要</a:t>
            </a:r>
            <a:r>
              <a:rPr>
                <a:latin typeface="Arial"/>
                <a:ea typeface="Arial"/>
                <a:cs typeface="Arial"/>
                <a:sym typeface="Arial"/>
              </a:rPr>
              <a:t>“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再一次</a:t>
            </a:r>
            <a:r>
              <a:rPr>
                <a:latin typeface="Arial"/>
                <a:ea typeface="Arial"/>
                <a:cs typeface="Arial"/>
                <a:sym typeface="Arial"/>
              </a:rP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使</a:t>
            </a:r>
            <a:r>
              <a:rPr>
                <a:latin typeface="Arial"/>
                <a:ea typeface="Arial"/>
                <a:cs typeface="Arial"/>
                <a:sym typeface="Arial"/>
              </a:rPr>
              <a:t>“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长子到世上来的时候</a:t>
            </a:r>
            <a:r>
              <a:rPr>
                <a:latin typeface="Arial"/>
                <a:ea typeface="Arial"/>
                <a:cs typeface="Arial"/>
                <a:sym typeface="Arial"/>
              </a:rPr>
              <a:t>”</a:t>
            </a: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B．</a:t>
            </a:r>
            <a:r>
              <a:t> 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是受天使服侍的（</a:t>
            </a:r>
            <a:r>
              <a:t>1:7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</a:t>
            </a:r>
            <a:r>
              <a:rPr u="sng">
                <a:latin typeface="Arial Unicode MS"/>
                <a:ea typeface="Arial Unicode MS"/>
                <a:cs typeface="Arial Unicode MS"/>
                <a:sym typeface="Arial Unicode MS"/>
              </a:rPr>
              <a:t>神以风为使者，以火焰为仆役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。本节引自诗篇</a:t>
            </a:r>
            <a:r>
              <a:t>104:4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；天使不过是神的仆役，奉行神的命令，正如神以风和火焰为“仆役</a:t>
            </a:r>
            <a: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，成就祂的旨意一样；但基督乃与神同等，是发命令的，不是接受天使命令的，是受天使的服役，不是为天使服役的。神的儿子基督，乃是与神一样，绝非天使所能比拟的。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Arial Unicode MS"/>
              <a:ea typeface="Arial Unicode MS"/>
              <a:cs typeface="Arial Unicode MS"/>
              <a:sym typeface="Arial Unicode MS"/>
            </a:endParaRP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４．超越的王权（</a:t>
            </a:r>
            <a:r>
              <a:t>1:8-9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Ａ．永远的宝座（</a:t>
            </a:r>
            <a:r>
              <a:t>1:8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）“</a:t>
            </a:r>
            <a:r>
              <a:rPr u="sng">
                <a:latin typeface="Arial Unicode MS"/>
                <a:ea typeface="Arial Unicode MS"/>
                <a:cs typeface="Arial Unicode MS"/>
                <a:sym typeface="Arial Unicode MS"/>
              </a:rPr>
              <a:t>你的宝座是永永远远的</a:t>
            </a:r>
            <a: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，本节引自诗篇</a:t>
            </a:r>
            <a:r>
              <a:t>45:6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；宝座代表王权。世上没有一个“宝座</a:t>
            </a:r>
            <a: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是永永远远的，因为世上没有一种王权能永远维持；但基督的宝座是永永远远的，因为祂的王权永远不能推翻，不会动摇或改变。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Arial Unicode MS"/>
              <a:ea typeface="Arial Unicode MS"/>
              <a:cs typeface="Arial Unicode MS"/>
              <a:sym typeface="Arial Unicode MS"/>
            </a:endParaRP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Ｂ．正直的国权（</a:t>
            </a:r>
            <a:r>
              <a:t>1:8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下</a:t>
            </a:r>
            <a:r>
              <a:t>-9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</a:t>
            </a:r>
            <a:r>
              <a:t>8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下</a:t>
            </a:r>
            <a:r>
              <a:t>9 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“</a:t>
            </a:r>
            <a:r>
              <a:rPr sz="1018" u="sng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</a:rPr>
              <a:t>你喜爱公义，恨恶罪恶；所以神，就是你的神，用</a:t>
            </a:r>
            <a:r>
              <a:rPr u="sng">
                <a:latin typeface="Arial Unicode MS"/>
                <a:ea typeface="Arial Unicode MS"/>
                <a:cs typeface="Arial Unicode MS"/>
                <a:sym typeface="Arial Unicode MS"/>
              </a:rPr>
              <a:t>喜乐油膏</a:t>
            </a:r>
            <a:r>
              <a:rPr sz="1018" u="sng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</a:rPr>
              <a:t>你，胜过膏你的同</a:t>
            </a:r>
            <a:r>
              <a:rPr sz="1018" u="sng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Microsoft YaHei"/>
                <a:ea typeface="Microsoft YaHei"/>
                <a:cs typeface="Microsoft YaHei"/>
                <a:sym typeface="Microsoft YaHei"/>
              </a:rPr>
              <a:t>伴</a:t>
            </a:r>
            <a: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，诗篇 45:7这是他正直的德性，这种正直的性格与祂正直的国权相称。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在此说“用喜乐油膏你</a:t>
            </a:r>
            <a: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，就是神膏基督为王的意思。乃是神亲自膏膏的。神所用的油，不是香料调制的圣膏油，乃是神圣灵的恩膏；神所赐给祂的圣灵，是没有限量的（约</a:t>
            </a:r>
            <a:r>
              <a:t>3:34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Arial Unicode MS"/>
              <a:ea typeface="Arial Unicode MS"/>
              <a:cs typeface="Arial Unicode MS"/>
              <a:sym typeface="Arial Unicode MS"/>
            </a:endParaRP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５．创造的永能（</a:t>
            </a:r>
            <a:r>
              <a:t>1:10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）你起初立了地的根基，天也是你手所造的</a:t>
            </a:r>
            <a:r>
              <a:t>10 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这节圣经引自诗</a:t>
            </a:r>
            <a:r>
              <a:t>102:25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。本节显明主是天地宇宙的创造者，在此所说“你起初立了地的根基</a:t>
            </a:r>
            <a: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，这“根基</a:t>
            </a:r>
            <a: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二字，并非表示圣经对“地</a:t>
            </a:r>
            <a: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的观念，就像人对房屋的观念那样，先打好地基，然后在上面建造。这“根基</a:t>
            </a:r>
            <a: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二字的用法，只是用以形容主创造能力的伟大，那与我们同属受造者的天使，岂能与祂比拟呢？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Arial Unicode MS"/>
              <a:ea typeface="Arial Unicode MS"/>
              <a:cs typeface="Arial Unicode MS"/>
              <a:sym typeface="Arial Unicode MS"/>
            </a:endParaRP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６．无穷的年数（</a:t>
            </a:r>
            <a:r>
              <a:t>1:11-12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</a:t>
            </a:r>
            <a:r>
              <a:t>11-12 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这两节圣经引自诗</a:t>
            </a:r>
            <a:r>
              <a:t>102:26-27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。这“长存</a:t>
            </a:r>
            <a:r>
              <a:t>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不但可以用来瞻望将来</a:t>
            </a:r>
            <a:r>
              <a:t>──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祂是永存不改的；也可以用来追溯已往</a:t>
            </a:r>
            <a:r>
              <a:t>──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祂也是永存未变的。因为祂是自有永有（出</a:t>
            </a:r>
            <a:r>
              <a:t>3:14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），无始无终（来</a:t>
            </a:r>
            <a:r>
              <a:t>7:3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），未有时间的起头之前（约</a:t>
            </a:r>
            <a:r>
              <a:t>1:1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Arial Unicode MS"/>
              <a:ea typeface="Arial Unicode MS"/>
              <a:cs typeface="Arial Unicode MS"/>
              <a:sym typeface="Arial Unicode MS"/>
            </a:endParaRPr>
          </a:p>
          <a:p>
            <a:pPr marL="0" indent="0" defTabSz="443484">
              <a:spcBef>
                <a:spcPts val="0"/>
              </a:spcBef>
              <a:buSzTx/>
              <a:buNone/>
              <a:defRPr sz="106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７．得胜的荣耀（</a:t>
            </a:r>
            <a:r>
              <a:t>1:13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）</a:t>
            </a:r>
            <a:r>
              <a:t>13 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“最后一个引句在描述圣子超越的地位诗</a:t>
            </a:r>
            <a:r>
              <a:t>110:1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：</a:t>
            </a:r>
            <a:r>
              <a:rPr>
                <a:latin typeface="Arial"/>
                <a:ea typeface="Arial"/>
                <a:cs typeface="Arial"/>
                <a:sym typeface="Arial"/>
              </a:rPr>
              <a:t>“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所有的天使，神从来对那一个说，</a:t>
            </a:r>
            <a:r>
              <a:rPr>
                <a:latin typeface="Arial"/>
                <a:ea typeface="Arial"/>
                <a:cs typeface="Arial"/>
                <a:sym typeface="Arial"/>
              </a:rPr>
              <a:t>‘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你坐在我的右边，等我使你仇敌作你的脚凳。</a:t>
            </a:r>
            <a:r>
              <a:rPr>
                <a:latin typeface="Arial"/>
                <a:ea typeface="Arial"/>
                <a:cs typeface="Arial"/>
                <a:sym typeface="Arial"/>
              </a:rPr>
              <a:t>’”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于是我们看到，圣子最后登上宝座，在那里等待一切仇敌臣服在祂的治理之下</a:t>
            </a: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。</a:t>
            </a:r>
          </a:p>
        </p:txBody>
      </p:sp>
      <p:pic>
        <p:nvPicPr>
          <p:cNvPr id="158" name="TextDescription automatically generated" descr="Text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95" y="2989199"/>
            <a:ext cx="22638681" cy="5495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 descr="Image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3911600" y="1155700"/>
            <a:ext cx="16548100" cy="8674100"/>
          </a:xfrm>
          <a:prstGeom prst="rect">
            <a:avLst/>
          </a:prstGeom>
        </p:spPr>
      </p:pic>
      <p:sp>
        <p:nvSpPr>
          <p:cNvPr id="125" name="“思想我们所认为使者，为大祭司的耶稣”（来3:1）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76047">
              <a:defRPr sz="5076">
                <a:solidFill>
                  <a:srgbClr val="BEA56D"/>
                </a:solidFill>
                <a:effectLst>
                  <a:outerShdw blurRad="17907" dist="11938" dir="15900000" rotWithShape="0">
                    <a:srgbClr val="000000">
                      <a:alpha val="90000"/>
                    </a:srgbClr>
                  </a:outerShdw>
                </a:effectLst>
              </a:defRPr>
            </a:pPr>
            <a:r>
              <a:t>“思想我们所认为使者，为大祭司的耶稣”（来3:1）</a:t>
            </a:r>
          </a:p>
          <a:p>
            <a:pPr defTabSz="376047">
              <a:defRPr sz="5076">
                <a:solidFill>
                  <a:srgbClr val="BEA56D"/>
                </a:solidFill>
                <a:effectLst>
                  <a:outerShdw blurRad="17907" dist="11938" dir="15900000" rotWithShape="0">
                    <a:srgbClr val="000000">
                      <a:alpha val="90000"/>
                    </a:srgbClr>
                  </a:outerShdw>
                </a:effectLst>
              </a:defRPr>
            </a:pPr>
            <a:r>
              <a:t>“那忍受罪人这样顶撞的，你们要思想”（来12:3）。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希伯来书的使命 - 神的国和敬拜：高举耶稣 （son of Man be lifted up）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408051">
              <a:defRPr sz="5100">
                <a:effectLst/>
              </a:defRPr>
            </a:pPr>
            <a:r>
              <a:rPr lang="zh-CN" altLang="en-US" dirty="0"/>
              <a:t> 写作背景</a:t>
            </a:r>
            <a:r>
              <a:rPr lang="en-US" altLang="zh-CN" dirty="0"/>
              <a:t>,</a:t>
            </a:r>
            <a:r>
              <a:rPr lang="zh-CN" altLang="en-US" dirty="0"/>
              <a:t> 目的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128" name="约翰福音3:14-15  —— 摩西在旷野怎样举蛇，人子也必照样被举起来， 叫一切信他的都得永生。…"/>
          <p:cNvSpPr txBox="1">
            <a:spLocks noGrp="1"/>
          </p:cNvSpPr>
          <p:nvPr>
            <p:ph type="body" idx="1"/>
          </p:nvPr>
        </p:nvSpPr>
        <p:spPr>
          <a:xfrm>
            <a:off x="1638300" y="2076449"/>
            <a:ext cx="21488400" cy="1108075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  <a:defRPr sz="5100"/>
            </a:pPr>
            <a:r>
              <a:rPr lang="zh-CN" altLang="en-US" sz="3900" dirty="0"/>
              <a:t>希伯来书的主题是高举耶稣基督，强调耶稣是神在这末世藉着他儿子晓谕我们。是神终极的启示。</a:t>
            </a:r>
            <a:endParaRPr lang="en-US" altLang="zh-CN" sz="3900" dirty="0"/>
          </a:p>
          <a:p>
            <a:pPr marL="624567" indent="-624567">
              <a:buBlip>
                <a:blip r:embed="rId2"/>
              </a:buBlip>
              <a:defRPr sz="5100"/>
            </a:pPr>
            <a:r>
              <a:rPr lang="zh-CN" altLang="en-US" sz="3900" dirty="0"/>
              <a:t>希伯来书</a:t>
            </a:r>
            <a:r>
              <a:rPr lang="en-US" altLang="zh-CN" sz="3900" dirty="0"/>
              <a:t>12:4  </a:t>
            </a:r>
            <a:r>
              <a:rPr lang="zh-CN" altLang="en-US" sz="3900" dirty="0"/>
              <a:t>你们与罪恶相争，还没有抵挡到流血的地步。 </a:t>
            </a:r>
            <a:endParaRPr lang="en-US" altLang="zh-CN" sz="3900" dirty="0"/>
          </a:p>
          <a:p>
            <a:pPr marL="624567" indent="-624567">
              <a:buBlip>
                <a:blip r:embed="rId2"/>
              </a:buBlip>
              <a:defRPr sz="5100"/>
            </a:pPr>
            <a:r>
              <a:rPr lang="zh-CN" altLang="en-US" sz="3900" dirty="0"/>
              <a:t>希伯来书</a:t>
            </a:r>
            <a:r>
              <a:rPr lang="en-US" altLang="zh-CN" sz="3900" dirty="0"/>
              <a:t>13:23 </a:t>
            </a:r>
            <a:r>
              <a:rPr lang="zh-CN" altLang="en-US" sz="3900" dirty="0"/>
              <a:t>你们该知道，我们的兄弟提摩太已经释放了；他若快来，我必同他去见你们。</a:t>
            </a:r>
          </a:p>
          <a:p>
            <a:pPr marL="0" indent="0">
              <a:lnSpc>
                <a:spcPct val="120000"/>
              </a:lnSpc>
              <a:buNone/>
              <a:defRPr sz="5100"/>
            </a:pPr>
            <a:r>
              <a:rPr lang="zh-CN" altLang="en-US" sz="4400" dirty="0"/>
              <a:t>这封书信很像是放大约翰福音第三章四章的第一，二篇讲论： 进神的国和新的敬拜：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  <a:defRPr sz="5100"/>
            </a:pPr>
            <a:r>
              <a:rPr lang="zh-CN" altLang="en-US" sz="4000" dirty="0"/>
              <a:t>约翰福音</a:t>
            </a:r>
            <a:r>
              <a:rPr lang="en-US" altLang="zh-CN" sz="4000" dirty="0"/>
              <a:t>3:3  </a:t>
            </a:r>
            <a:r>
              <a:rPr lang="zh-CN" altLang="en-US" sz="4000" dirty="0"/>
              <a:t>耶稣回答说：“我实实在在地告诉你，人若不重生，就不能见　神的国。</a:t>
            </a:r>
            <a:endParaRPr lang="en-US" altLang="zh-CN" sz="40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  <a:defRPr sz="5100"/>
            </a:pPr>
            <a:r>
              <a:rPr lang="zh-CN" altLang="en-US" sz="4000" dirty="0"/>
              <a:t>约翰福音</a:t>
            </a:r>
            <a:r>
              <a:rPr lang="en-US" altLang="zh-CN" sz="4000" dirty="0"/>
              <a:t>4:24 </a:t>
            </a:r>
            <a:r>
              <a:rPr lang="zh-CN" altLang="en-US" sz="4000" dirty="0"/>
              <a:t>　神是灵，所以拜他的必须用心灵和诚实拜他。</a:t>
            </a:r>
            <a:endParaRPr lang="en-US" altLang="zh-CN" sz="40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  <a:defRPr sz="5100"/>
            </a:pPr>
            <a:r>
              <a:rPr lang="zh-CN" altLang="en-US" sz="4000" dirty="0"/>
              <a:t>这卷书信之所以只写给犹太基督徒</a:t>
            </a:r>
            <a:r>
              <a:rPr lang="en-US" altLang="zh-CN" sz="4000" dirty="0"/>
              <a:t>,</a:t>
            </a:r>
            <a:r>
              <a:rPr lang="zh-CN" altLang="en-US" sz="4000" dirty="0"/>
              <a:t>是因为犹太人可以回到犹太会堂避难</a:t>
            </a:r>
            <a:r>
              <a:rPr lang="en-US" altLang="zh-CN" sz="4000" dirty="0"/>
              <a:t>,</a:t>
            </a:r>
            <a:r>
              <a:rPr lang="zh-CN" altLang="en-US" sz="4000" dirty="0"/>
              <a:t>作者想办法要说服他们</a:t>
            </a:r>
            <a:r>
              <a:rPr lang="en-US" altLang="zh-CN" sz="4000" dirty="0"/>
              <a:t>,</a:t>
            </a:r>
            <a:r>
              <a:rPr lang="zh-CN" altLang="en-US" sz="4000" dirty="0"/>
              <a:t>别在信仰上走回头路。在真道上站立得稳。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  <a:defRPr sz="5100"/>
            </a:pPr>
            <a:endParaRPr lang="en-US" altLang="zh-CN" sz="40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希伯来书的使命 - 神的国和敬拜：高举耶稣 （son of Man be lifted up）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408051">
              <a:defRPr sz="5100">
                <a:effectLst/>
              </a:defRPr>
            </a:pPr>
            <a:r>
              <a:rPr lang="zh-CN" altLang="en-US" dirty="0"/>
              <a:t> 写作背景</a:t>
            </a:r>
            <a:r>
              <a:rPr lang="en-US" altLang="zh-CN" dirty="0"/>
              <a:t>,</a:t>
            </a:r>
            <a:r>
              <a:rPr lang="zh-CN" altLang="en-US" dirty="0"/>
              <a:t> 目的</a:t>
            </a:r>
            <a:endParaRPr lang="en-US" dirty="0"/>
          </a:p>
        </p:txBody>
      </p:sp>
      <p:sp>
        <p:nvSpPr>
          <p:cNvPr id="128" name="约翰福音3:14-15  —— 摩西在旷野怎样举蛇，人子也必照样被举起来， 叫一切信他的都得永生。…"/>
          <p:cNvSpPr txBox="1">
            <a:spLocks noGrp="1"/>
          </p:cNvSpPr>
          <p:nvPr>
            <p:ph type="body" idx="1"/>
          </p:nvPr>
        </p:nvSpPr>
        <p:spPr>
          <a:xfrm>
            <a:off x="2586812" y="3227447"/>
            <a:ext cx="20320001" cy="825500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  <a:defRPr sz="5100"/>
            </a:pPr>
            <a:r>
              <a:rPr lang="zh-CN" altLang="en-US" sz="4000" dirty="0"/>
              <a:t>约翰福音</a:t>
            </a:r>
            <a:r>
              <a:rPr lang="en-US" altLang="zh-CN" sz="4000" dirty="0"/>
              <a:t>4:24 </a:t>
            </a:r>
            <a:r>
              <a:rPr lang="zh-CN" altLang="en-US" sz="4000" dirty="0"/>
              <a:t>　神是灵，所以拜他的必须用心灵和诚实拜他。</a:t>
            </a:r>
            <a:endParaRPr lang="en-US" altLang="zh-CN" sz="40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  <a:defRPr sz="5100"/>
            </a:pPr>
            <a:r>
              <a:rPr lang="zh-CN" altLang="en-US" sz="4000" dirty="0"/>
              <a:t>这卷书信之所以只写给犹太基督徒</a:t>
            </a:r>
            <a:r>
              <a:rPr lang="en-US" altLang="zh-CN" sz="4000" dirty="0"/>
              <a:t>,</a:t>
            </a:r>
            <a:r>
              <a:rPr lang="zh-CN" altLang="en-US" sz="4000" dirty="0"/>
              <a:t>是因为犹太人可以回到犹太会堂避难</a:t>
            </a:r>
            <a:r>
              <a:rPr lang="en-US" altLang="zh-CN" sz="4000" dirty="0"/>
              <a:t>,</a:t>
            </a:r>
            <a:r>
              <a:rPr lang="zh-CN" altLang="en-US" sz="4000" dirty="0"/>
              <a:t>作者想办法要说服他们</a:t>
            </a:r>
            <a:r>
              <a:rPr lang="en-US" altLang="zh-CN" sz="4000" dirty="0"/>
              <a:t>,</a:t>
            </a:r>
            <a:r>
              <a:rPr lang="zh-CN" altLang="en-US" sz="4000" dirty="0"/>
              <a:t>别在信仰上走回头路。在真道上站立得稳。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  <a:defRPr sz="5100"/>
            </a:pPr>
            <a:r>
              <a:rPr lang="en-US" altLang="zh-CN" sz="4000" dirty="0"/>
              <a:t>·	</a:t>
            </a:r>
            <a:r>
              <a:rPr lang="zh-CN" altLang="en-US" sz="4000" dirty="0"/>
              <a:t>哥林多前书</a:t>
            </a:r>
            <a:r>
              <a:rPr lang="en-US" altLang="zh-CN" sz="4000" dirty="0"/>
              <a:t>16:13  </a:t>
            </a:r>
            <a:r>
              <a:rPr lang="zh-CN" altLang="en-US" sz="4000" dirty="0"/>
              <a:t>你们务要警醒，在真道上站立得稳，要作大丈夫，要刚强。</a:t>
            </a:r>
            <a:r>
              <a:rPr lang="en-US" altLang="zh-CN" sz="4000" dirty="0"/>
              <a:t>·	</a:t>
            </a:r>
            <a:r>
              <a:rPr lang="zh-CN" altLang="en-US" sz="4000" dirty="0"/>
              <a:t>约翰福音</a:t>
            </a:r>
            <a:r>
              <a:rPr lang="en-US" altLang="zh-CN" sz="4000" dirty="0"/>
              <a:t>8:32 </a:t>
            </a:r>
            <a:r>
              <a:rPr lang="zh-CN" altLang="en-US" sz="4000" dirty="0"/>
              <a:t>你们必晓得真理，真理必叫你们得以自由。” </a:t>
            </a:r>
            <a:endParaRPr lang="en-US" altLang="zh-CN" sz="40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  <a:defRPr sz="5100"/>
            </a:pPr>
            <a:r>
              <a:rPr lang="en-US" altLang="zh-CN" sz="4000" dirty="0"/>
              <a:t>·	</a:t>
            </a:r>
            <a:r>
              <a:rPr lang="zh-CN" altLang="en-US" sz="4000" dirty="0"/>
              <a:t>约翰福音</a:t>
            </a:r>
            <a:r>
              <a:rPr lang="en-US" altLang="zh-CN" sz="4000" dirty="0"/>
              <a:t>14:6 </a:t>
            </a:r>
            <a:r>
              <a:rPr lang="zh-CN" altLang="en-US" sz="4000" dirty="0"/>
              <a:t>耶稣说：“我就是道路、真理、生命；若不藉着我，没有人能到父那里去。</a:t>
            </a:r>
          </a:p>
          <a:p>
            <a:pPr marL="624567" indent="-624567">
              <a:buBlip>
                <a:blip r:embed="rId2"/>
              </a:buBlip>
              <a:defRPr sz="5100"/>
            </a:pP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766074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希伯来书的使命 - 神的国和敬拜：高举耶稣 （son of Man be lifted up）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408051">
              <a:defRPr sz="5100">
                <a:effectLst/>
              </a:defRPr>
            </a:pPr>
            <a:r>
              <a:rPr lang="zh-CN" altLang="en-US" dirty="0"/>
              <a:t> 书信的组织方式</a:t>
            </a:r>
          </a:p>
        </p:txBody>
      </p:sp>
      <p:sp>
        <p:nvSpPr>
          <p:cNvPr id="128" name="约翰福音3:14-15  —— 摩西在旷野怎样举蛇，人子也必照样被举起来， 叫一切信他的都得永生。…"/>
          <p:cNvSpPr txBox="1">
            <a:spLocks noGrp="1"/>
          </p:cNvSpPr>
          <p:nvPr>
            <p:ph type="body" idx="1"/>
          </p:nvPr>
        </p:nvSpPr>
        <p:spPr>
          <a:xfrm>
            <a:off x="2586812" y="3227447"/>
            <a:ext cx="20320001" cy="8255001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buNone/>
              <a:defRPr sz="5100"/>
            </a:pPr>
            <a:r>
              <a:rPr lang="zh-CN" altLang="en-US" sz="5400" dirty="0"/>
              <a:t>本书的最大任务，就是专门清除一切在基督以外人们过于高抬或崇拜的人物或道理，使人认识基督是超越一切的。</a:t>
            </a:r>
            <a:endParaRPr lang="en-US" altLang="zh-CN" sz="5400" dirty="0"/>
          </a:p>
          <a:p>
            <a:pPr marL="0" indent="0">
              <a:buNone/>
              <a:defRPr sz="5100"/>
            </a:pPr>
            <a:r>
              <a:rPr lang="zh-CN" altLang="en-US" sz="5400" dirty="0"/>
              <a:t>特别高举基督，指出祂与众不同：祂的身分和祂的工。全面超越过去伟大的祭司职分和礼仪制度：先知，天使，摩西，祭司，约，中保，祭物，献祭</a:t>
            </a:r>
            <a:r>
              <a:rPr lang="zh-CN" altLang="en-US" dirty="0"/>
              <a:t>。</a:t>
            </a:r>
            <a:endParaRPr lang="en-US" dirty="0"/>
          </a:p>
          <a:p>
            <a:pPr marL="624567" indent="-624567">
              <a:buBlip>
                <a:blip r:embed="rId2"/>
              </a:buBlip>
              <a:defRPr sz="5100"/>
            </a:pPr>
            <a:r>
              <a:rPr dirty="0"/>
              <a:t>约</a:t>
            </a:r>
            <a:r>
              <a:rPr sz="4800" dirty="0"/>
              <a:t>翰福音3:14-15  —— </a:t>
            </a:r>
            <a:r>
              <a:rPr sz="4800" dirty="0" err="1"/>
              <a:t>摩西在旷野怎样举蛇，人子也必照样被举起来</a:t>
            </a:r>
            <a:r>
              <a:rPr sz="4800" dirty="0"/>
              <a:t>， </a:t>
            </a:r>
            <a:r>
              <a:rPr sz="4800" dirty="0" err="1"/>
              <a:t>叫一切信他的都得永生</a:t>
            </a:r>
            <a:r>
              <a:rPr sz="4800" dirty="0"/>
              <a:t>。</a:t>
            </a:r>
          </a:p>
          <a:p>
            <a:pPr marL="624567" indent="-624567">
              <a:buBlip>
                <a:blip r:embed="rId2"/>
              </a:buBlip>
              <a:defRPr sz="4800"/>
            </a:pPr>
            <a:r>
              <a:rPr dirty="0"/>
              <a:t>约翰福音12:32  ——</a:t>
            </a:r>
            <a:r>
              <a:rPr dirty="0" err="1"/>
              <a:t>我若从地上被举起来，就要吸引万人来归我</a:t>
            </a:r>
            <a:r>
              <a:rPr dirty="0"/>
              <a:t>。</a:t>
            </a:r>
          </a:p>
          <a:p>
            <a:pPr marL="624567" indent="-624567">
              <a:buBlip>
                <a:blip r:embed="rId2"/>
              </a:buBlip>
              <a:defRPr sz="4800"/>
            </a:pPr>
            <a:r>
              <a:rPr dirty="0"/>
              <a:t>腓立比书2:9  — </a:t>
            </a:r>
            <a:r>
              <a:rPr dirty="0" err="1"/>
              <a:t>所以，神将他升为至高，又赐给他那超乎万名之上的名</a:t>
            </a:r>
            <a:r>
              <a:rPr dirty="0"/>
              <a:t>，</a:t>
            </a:r>
          </a:p>
          <a:p>
            <a:pPr marL="624567" indent="-624567">
              <a:buBlip>
                <a:blip r:embed="rId2"/>
              </a:buBlip>
              <a:defRPr sz="4800"/>
            </a:pPr>
            <a:r>
              <a:rPr dirty="0"/>
              <a:t>希伯来书10:38 —— </a:t>
            </a:r>
            <a:r>
              <a:rPr dirty="0" err="1"/>
              <a:t>只是义人必因信得生</a:t>
            </a:r>
            <a:r>
              <a:rPr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1218260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一个宣告两个主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 一个宣告两个主题</a:t>
            </a:r>
          </a:p>
        </p:txBody>
      </p:sp>
      <p:sp>
        <p:nvSpPr>
          <p:cNvPr id="134" name="一个肯定的宣告：…"/>
          <p:cNvSpPr txBox="1">
            <a:spLocks noGrp="1"/>
          </p:cNvSpPr>
          <p:nvPr>
            <p:ph type="body" idx="1"/>
          </p:nvPr>
        </p:nvSpPr>
        <p:spPr>
          <a:xfrm>
            <a:off x="2586812" y="3227447"/>
            <a:ext cx="20320001" cy="8255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6000"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一个肯定的宣告：</a:t>
            </a:r>
          </a:p>
          <a:p>
            <a:pPr marL="734785" indent="-734785">
              <a:spcBef>
                <a:spcPts val="0"/>
              </a:spcBef>
              <a:buBlip>
                <a:blip r:embed="rId2"/>
              </a:buBlip>
              <a:defRPr sz="6000"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神是存在的，并且祂亲近人，向人启示。</a:t>
            </a:r>
          </a:p>
          <a:p>
            <a:pPr marL="0" indent="0">
              <a:spcBef>
                <a:spcPts val="0"/>
              </a:spcBef>
              <a:buSzTx/>
              <a:buNone/>
              <a:defRPr sz="6000"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两个主题</a:t>
            </a:r>
          </a:p>
          <a:p>
            <a:pPr marL="0" indent="0">
              <a:spcBef>
                <a:spcPts val="0"/>
              </a:spcBef>
              <a:buSzTx/>
              <a:buNone/>
              <a:defRPr sz="6000"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１．证明基督是神的儿子，超过旧约的众先知。</a:t>
            </a:r>
          </a:p>
          <a:p>
            <a:pPr marL="0" indent="0">
              <a:spcBef>
                <a:spcPts val="0"/>
              </a:spcBef>
              <a:buSzTx/>
              <a:buNone/>
              <a:defRPr sz="6000"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２．证明基督是神的儿子，超过最亲近神的受造者──天使。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高举耶稣 - 祂才藉着祂的儿子向人说话终极的启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6072">
              <a:defRPr sz="7200"/>
            </a:lvl1pPr>
          </a:lstStyle>
          <a:p>
            <a:pPr>
              <a:defRPr>
                <a:effectLst/>
              </a:defRPr>
            </a:pPr>
            <a:r>
              <a:t> 高举耶稣 - 祂才藉着祂的儿子向人说话终极的启示</a:t>
            </a:r>
          </a:p>
        </p:txBody>
      </p:sp>
      <p:sp>
        <p:nvSpPr>
          <p:cNvPr id="137" name="1 神既在古时藉着众先知多次多方地晓谕列祖， 2就在这末世藉着他儿子晓谕我们；"/>
          <p:cNvSpPr txBox="1">
            <a:spLocks noGrp="1"/>
          </p:cNvSpPr>
          <p:nvPr>
            <p:ph type="body" idx="1"/>
          </p:nvPr>
        </p:nvSpPr>
        <p:spPr>
          <a:xfrm>
            <a:off x="1837815" y="3810000"/>
            <a:ext cx="20320001" cy="82550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1　神既在古时藉着众先知多次多方地晓谕列祖， 2就在这末世藉着他儿子晓谕我们；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高举耶稣 -比众先知更美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 高举耶稣 -比众先知更美</a:t>
            </a:r>
          </a:p>
        </p:txBody>
      </p:sp>
      <p:sp>
        <p:nvSpPr>
          <p:cNvPr id="140" name="又早已立他为承受万有的，也曾藉着他创造诸世界。 3他是 神荣耀所发的光辉，是 神本体的真像，常用他权能的命令托住万有。他洗净了人的罪，就坐在高天至大者的右边。"/>
          <p:cNvSpPr txBox="1">
            <a:spLocks noGrp="1"/>
          </p:cNvSpPr>
          <p:nvPr>
            <p:ph type="body" idx="1"/>
          </p:nvPr>
        </p:nvSpPr>
        <p:spPr>
          <a:xfrm>
            <a:off x="2032000" y="3810000"/>
            <a:ext cx="20320001" cy="8255001"/>
          </a:xfrm>
          <a:prstGeom prst="rect">
            <a:avLst/>
          </a:prstGeom>
        </p:spPr>
        <p:txBody>
          <a:bodyPr/>
          <a:lstStyle>
            <a:lvl1pPr marL="0" indent="0" defTabSz="688086">
              <a:spcBef>
                <a:spcPts val="4900"/>
              </a:spcBef>
              <a:buSzTx/>
              <a:buNone/>
              <a:defRPr sz="4816"/>
            </a:lvl1pPr>
          </a:lstStyle>
          <a:p>
            <a:r>
              <a:t>又早已立他为承受万有的，也曾藉着他创造诸世界。 3他是　神荣耀所发的光辉，是　神本体的真像，常用他权能的命令托住万有。他洗净了人的罪，就坐在高天至大者的右边。 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810000"/>
            <a:ext cx="20127730" cy="5378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高举耶稣 （son of Man be lifted up）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4057">
              <a:defRPr sz="5800">
                <a:effectLst/>
              </a:defRPr>
            </a:pPr>
            <a:r>
              <a:t> 高举耶稣 （son of Man be lifted up）</a:t>
            </a:r>
          </a:p>
          <a:p>
            <a:pPr defTabSz="464057">
              <a:spcBef>
                <a:spcPts val="3300"/>
              </a:spcBef>
              <a:defRPr sz="3248">
                <a:effectLst/>
              </a:defRPr>
            </a:pPr>
            <a:r>
              <a:t>道成肉身 kinsman redeemer for us only</a:t>
            </a:r>
          </a:p>
        </p:txBody>
      </p:sp>
      <p:sp>
        <p:nvSpPr>
          <p:cNvPr id="144" name="二．子的身分及工作（一2b-4）…"/>
          <p:cNvSpPr txBox="1">
            <a:spLocks noGrp="1"/>
          </p:cNvSpPr>
          <p:nvPr>
            <p:ph type="body" idx="1"/>
          </p:nvPr>
        </p:nvSpPr>
        <p:spPr>
          <a:xfrm>
            <a:off x="1837815" y="3810000"/>
            <a:ext cx="20320001" cy="8255000"/>
          </a:xfrm>
          <a:prstGeom prst="rect">
            <a:avLst/>
          </a:prstGeom>
        </p:spPr>
        <p:txBody>
          <a:bodyPr/>
          <a:lstStyle/>
          <a:p>
            <a:pPr marL="0" indent="0" defTabSz="632079">
              <a:spcBef>
                <a:spcPts val="0"/>
              </a:spcBef>
              <a:buSzTx/>
              <a:buNone/>
              <a:defRPr sz="7900">
                <a:effectLst>
                  <a:outerShdw blurRad="20066" dist="20066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二．子的身分及工作（一2b-4）</a:t>
            </a:r>
          </a:p>
          <a:p>
            <a:pPr marL="0" indent="0" defTabSz="632079">
              <a:spcBef>
                <a:spcPts val="0"/>
              </a:spcBef>
              <a:buSzTx/>
              <a:buNone/>
              <a:defRPr sz="7900">
                <a:effectLst>
                  <a:outerShdw blurRad="20066" dist="20066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如上文指出，这分段列举了“儿子”的身分和工作七方面的事实，藉此描写祂的独特和尊贵，从而衬托出藉祂而来的启示是不能超越的。</a:t>
            </a:r>
          </a:p>
          <a:p>
            <a:pPr marL="0" indent="0" defTabSz="632079">
              <a:spcBef>
                <a:spcPts val="0"/>
              </a:spcBef>
              <a:buSzTx/>
              <a:buNone/>
              <a:defRPr sz="7900">
                <a:effectLst>
                  <a:outerShdw blurRad="20066" dist="20066" dir="15900000" rotWithShape="0">
                    <a:srgbClr val="595650">
                      <a:alpha val="33000"/>
                    </a:srgbClr>
                  </a:outerShdw>
                </a:effectLst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LeatherBook">
  <a:themeElements>
    <a:clrScheme name="LeatherBook">
      <a:dk1>
        <a:srgbClr val="6C6963"/>
      </a:dk1>
      <a:lt1>
        <a:srgbClr val="092C6C"/>
      </a:lt1>
      <a:dk2>
        <a:srgbClr val="4D5459"/>
      </a:dk2>
      <a:lt2>
        <a:srgbClr val="D8DBDF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2EBDB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49E92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eatherBook">
  <a:themeElements>
    <a:clrScheme name="LeatherBook">
      <a:dk1>
        <a:srgbClr val="000000"/>
      </a:dk1>
      <a:lt1>
        <a:srgbClr val="FFFFFF"/>
      </a:lt1>
      <a:dk2>
        <a:srgbClr val="4D5459"/>
      </a:dk2>
      <a:lt2>
        <a:srgbClr val="D8DBDF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2EBDB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49E92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1803</Words>
  <Application>Microsoft Office PowerPoint</Application>
  <PresentationFormat>Custom</PresentationFormat>
  <Paragraphs>123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 Unicode MS</vt:lpstr>
      <vt:lpstr>Baskerville</vt:lpstr>
      <vt:lpstr>Helvetica Neue</vt:lpstr>
      <vt:lpstr>Microsoft YaHei</vt:lpstr>
      <vt:lpstr>Arial</vt:lpstr>
      <vt:lpstr>LeatherBook</vt:lpstr>
      <vt:lpstr>Hebrew - 希伯来书</vt:lpstr>
      <vt:lpstr>“思想我们所认为使者，为大祭司的耶稣”（来3:1） “那忍受罪人这样顶撞的，你们要思想”（来12:3）。</vt:lpstr>
      <vt:lpstr> 写作背景, 目的 </vt:lpstr>
      <vt:lpstr> 写作背景, 目的</vt:lpstr>
      <vt:lpstr> 书信的组织方式</vt:lpstr>
      <vt:lpstr> 一个宣告两个主题</vt:lpstr>
      <vt:lpstr> 高举耶稣 - 祂才藉着祂的儿子向人说话终极的启示</vt:lpstr>
      <vt:lpstr> 高举耶稣 -比众先知更美</vt:lpstr>
      <vt:lpstr> 高举耶稣 （son of Man be lifted up） 道成肉身 kinsman redeemer for us only</vt:lpstr>
      <vt:lpstr> 高举耶稣 （son of Man be lifted up） 道成肉身 kinsman redeemer for us only</vt:lpstr>
      <vt:lpstr> 高举耶稣 （son of Man be lifted up） 道成肉身 kinsman redeemer for us only</vt:lpstr>
      <vt:lpstr> 高举耶稣 （son of Man be lifted up） 道成肉身 kinsman redeemer for us only</vt:lpstr>
      <vt:lpstr> 高举耶稣 （son of Man be lifted up） 道成肉身 kinsman redeemer for us only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Hebrew - 希伯来书</dc:title>
  <cp:lastModifiedBy>jim xiao</cp:lastModifiedBy>
  <cp:revision>1</cp:revision>
  <dcterms:modified xsi:type="dcterms:W3CDTF">2021-10-31T03:50:28Z</dcterms:modified>
</cp:coreProperties>
</file>